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74" r:id="rId2"/>
    <p:sldId id="273" r:id="rId3"/>
    <p:sldId id="279" r:id="rId4"/>
    <p:sldId id="288" r:id="rId5"/>
    <p:sldId id="280" r:id="rId6"/>
    <p:sldId id="263" r:id="rId7"/>
    <p:sldId id="285" r:id="rId8"/>
    <p:sldId id="275" r:id="rId9"/>
    <p:sldId id="278" r:id="rId10"/>
    <p:sldId id="281" r:id="rId11"/>
    <p:sldId id="282" r:id="rId12"/>
    <p:sldId id="283" r:id="rId13"/>
    <p:sldId id="289" r:id="rId14"/>
    <p:sldId id="290" r:id="rId15"/>
    <p:sldId id="284" r:id="rId16"/>
    <p:sldId id="272" r:id="rId17"/>
  </p:sldIdLst>
  <p:sldSz cx="18288000" cy="10287000"/>
  <p:notesSz cx="10287000" cy="18288000"/>
  <p:embeddedFontLst>
    <p:embeddedFont>
      <p:font typeface="Noto Sans KR" panose="020B0600000101010101" charset="-127"/>
      <p:regular r:id="rId19"/>
      <p:bold r:id="rId20"/>
    </p:embeddedFont>
    <p:embeddedFont>
      <p:font typeface="Noto Sans KR Black" panose="020B0600000101010101" charset="-127"/>
      <p:bold r:id="rId21"/>
    </p:embeddedFont>
    <p:embeddedFont>
      <p:font typeface="Noto Sans KR Medium" panose="020B0600000101010101" charset="-127"/>
      <p:regular r:id="rId22"/>
    </p:embeddedFont>
    <p:embeddedFont>
      <p:font typeface="Noto Sans KR Thin" panose="020B0600000101010101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47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C0B3-68EA-449E-9CA1-E62EBC4A9533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7A570-7742-4C41-8F01-F2D60C9A93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036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570-7742-4C41-8F01-F2D60C9A93C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06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7A570-7742-4C41-8F01-F2D60C9A93C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09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jpg"/><Relationship Id="rId2" Type="http://schemas.openxmlformats.org/officeDocument/2006/relationships/image" Target="../media/image6.png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020" y="-356152"/>
            <a:ext cx="16756660" cy="5499009"/>
            <a:chOff x="-51020" y="-356152"/>
            <a:chExt cx="16756660" cy="5499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020" y="-356152"/>
              <a:ext cx="16756660" cy="54990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020" y="1347342"/>
            <a:ext cx="2675630" cy="23081"/>
            <a:chOff x="-51020" y="1347342"/>
            <a:chExt cx="2675630" cy="230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020" y="1347342"/>
              <a:ext cx="2675630" cy="23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6964" y="4229100"/>
            <a:ext cx="15971786" cy="4900726"/>
            <a:chOff x="1156964" y="5384988"/>
            <a:chExt cx="15971786" cy="49007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6964" y="5384988"/>
              <a:ext cx="15971786" cy="49007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92529" y="4254441"/>
            <a:ext cx="2621274" cy="2621274"/>
            <a:chOff x="13992529" y="5122449"/>
            <a:chExt cx="2621274" cy="26212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92529" y="5122449"/>
              <a:ext cx="2621274" cy="262127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8C30B84-33AA-42FD-BDAF-17CD2DFAA1CD}"/>
              </a:ext>
            </a:extLst>
          </p:cNvPr>
          <p:cNvSpPr txBox="1"/>
          <p:nvPr/>
        </p:nvSpPr>
        <p:spPr>
          <a:xfrm>
            <a:off x="1066800" y="2522892"/>
            <a:ext cx="16599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머신러닝을</a:t>
            </a:r>
            <a:r>
              <a:rPr lang="ko-KR" altLang="en-US" sz="60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활용한 보이스피싱 예방</a:t>
            </a:r>
            <a:endParaRPr lang="en-US" altLang="ko-KR" sz="6000" b="1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97CAAA-A117-42CF-B539-CA07714D0AED}"/>
              </a:ext>
            </a:extLst>
          </p:cNvPr>
          <p:cNvSpPr txBox="1"/>
          <p:nvPr/>
        </p:nvSpPr>
        <p:spPr>
          <a:xfrm>
            <a:off x="13741066" y="4781371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Noto Sans KR Thin" panose="020B0200000000000000" pitchFamily="34" charset="-127"/>
                <a:ea typeface="Noto Sans KR Thin" panose="020B0200000000000000" pitchFamily="34" charset="-127"/>
              </a:rPr>
              <a:t>당했조</a:t>
            </a:r>
            <a:endParaRPr lang="en-US" altLang="ko-KR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algn="ctr"/>
            <a:endParaRPr lang="en-US" altLang="ko-KR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algn="ctr"/>
            <a:r>
              <a:rPr lang="ko-KR" altLang="en-US" dirty="0" err="1">
                <a:latin typeface="Noto Sans KR Thin" panose="020B0200000000000000" pitchFamily="34" charset="-127"/>
                <a:ea typeface="Noto Sans KR Thin" panose="020B0200000000000000" pitchFamily="34" charset="-127"/>
              </a:rPr>
              <a:t>강보민</a:t>
            </a:r>
            <a:r>
              <a:rPr lang="ko-KR" altLang="en-US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   권혜진   </a:t>
            </a:r>
            <a:r>
              <a:rPr lang="ko-KR" altLang="en-US" dirty="0" err="1">
                <a:latin typeface="Noto Sans KR Thin" panose="020B0200000000000000" pitchFamily="34" charset="-127"/>
                <a:ea typeface="Noto Sans KR Thin" panose="020B0200000000000000" pitchFamily="34" charset="-127"/>
              </a:rPr>
              <a:t>김정융</a:t>
            </a:r>
            <a:endParaRPr lang="en-US" altLang="ko-KR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  <a:p>
            <a:pPr algn="ctr"/>
            <a:r>
              <a:rPr lang="ko-KR" altLang="en-US" dirty="0">
                <a:latin typeface="Noto Sans KR Thin" panose="020B0200000000000000" pitchFamily="34" charset="-127"/>
                <a:ea typeface="Noto Sans KR Thin" panose="020B0200000000000000" pitchFamily="34" charset="-127"/>
              </a:rPr>
              <a:t>이순재   정지훈   </a:t>
            </a:r>
            <a:r>
              <a:rPr lang="ko-KR" altLang="en-US" dirty="0" err="1">
                <a:latin typeface="Noto Sans KR Thin" panose="020B0200000000000000" pitchFamily="34" charset="-127"/>
                <a:ea typeface="Noto Sans KR Thin" panose="020B0200000000000000" pitchFamily="34" charset="-127"/>
              </a:rPr>
              <a:t>조해원</a:t>
            </a:r>
            <a:endParaRPr lang="ko-KR" altLang="en-US" dirty="0">
              <a:latin typeface="Noto Sans KR Thin" panose="020B0200000000000000" pitchFamily="34" charset="-127"/>
              <a:ea typeface="Noto Sans KR Thin" panose="020B02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95A686-25F4-4C80-8844-617EF5483C5E}"/>
              </a:ext>
            </a:extLst>
          </p:cNvPr>
          <p:cNvSpPr txBox="1"/>
          <p:nvPr/>
        </p:nvSpPr>
        <p:spPr>
          <a:xfrm>
            <a:off x="1073726" y="2019300"/>
            <a:ext cx="57080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빅데이터 기반 </a:t>
            </a:r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AI 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개발 전문가</a:t>
            </a:r>
            <a:endParaRPr lang="en-US" altLang="ko-KR" sz="3000" dirty="0">
              <a:solidFill>
                <a:schemeClr val="bg1">
                  <a:lumMod val="6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15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72873" y="5817525"/>
            <a:ext cx="22831461" cy="4468189"/>
            <a:chOff x="-2272873" y="5817525"/>
            <a:chExt cx="22831461" cy="44681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72873" y="5817525"/>
              <a:ext cx="22831461" cy="4468189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0877A38-0C05-4085-9D5E-5E1460FBDB65}"/>
              </a:ext>
            </a:extLst>
          </p:cNvPr>
          <p:cNvSpPr txBox="1"/>
          <p:nvPr/>
        </p:nvSpPr>
        <p:spPr>
          <a:xfrm>
            <a:off x="6231806" y="8169483"/>
            <a:ext cx="483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B1405EB-D3D0-4C0F-9AAD-8CDE9432D205}"/>
              </a:ext>
            </a:extLst>
          </p:cNvPr>
          <p:cNvGrpSpPr/>
          <p:nvPr/>
        </p:nvGrpSpPr>
        <p:grpSpPr>
          <a:xfrm>
            <a:off x="-230754" y="2464609"/>
            <a:ext cx="6250164" cy="7824939"/>
            <a:chOff x="-230754" y="2464609"/>
            <a:chExt cx="6250164" cy="782493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12E8769-6B9D-44F6-957F-A20C16337918}"/>
                </a:ext>
              </a:extLst>
            </p:cNvPr>
            <p:cNvGrpSpPr/>
            <p:nvPr/>
          </p:nvGrpSpPr>
          <p:grpSpPr>
            <a:xfrm>
              <a:off x="0" y="7393193"/>
              <a:ext cx="4832865" cy="2896355"/>
              <a:chOff x="0" y="7393193"/>
              <a:chExt cx="4832865" cy="289635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89071A-EF7B-4BCC-8431-752AEA9DF4C7}"/>
                  </a:ext>
                </a:extLst>
              </p:cNvPr>
              <p:cNvSpPr txBox="1"/>
              <p:nvPr/>
            </p:nvSpPr>
            <p:spPr>
              <a:xfrm>
                <a:off x="327646" y="7393193"/>
                <a:ext cx="260875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0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사용 모듈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9EBC247-55BE-4AA3-8D51-D61650D0E7A6}"/>
                  </a:ext>
                </a:extLst>
              </p:cNvPr>
              <p:cNvSpPr txBox="1"/>
              <p:nvPr/>
            </p:nvSpPr>
            <p:spPr>
              <a:xfrm>
                <a:off x="0" y="7981224"/>
                <a:ext cx="483286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endParaRPr lang="en-US" altLang="ko-KR" sz="20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2000" b="1" dirty="0" err="1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Tensorflow</a:t>
                </a:r>
                <a:r>
                  <a:rPr lang="en-US" altLang="ko-KR" sz="2000" b="1" dirty="0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 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20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2000" b="1" dirty="0" err="1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Keras</a:t>
                </a:r>
                <a:endParaRPr lang="en-US" altLang="ko-KR" sz="20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endParaRPr lang="en-US" altLang="ko-KR" sz="20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2000" b="1" dirty="0" err="1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Sklearn</a:t>
                </a:r>
                <a:endParaRPr lang="en-US" altLang="ko-KR" sz="20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4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33736A9-80E9-43A9-9B79-50932FEE2A7D}"/>
                </a:ext>
              </a:extLst>
            </p:cNvPr>
            <p:cNvGrpSpPr/>
            <p:nvPr/>
          </p:nvGrpSpPr>
          <p:grpSpPr>
            <a:xfrm>
              <a:off x="-230754" y="2464609"/>
              <a:ext cx="6250164" cy="4689454"/>
              <a:chOff x="-230754" y="2464609"/>
              <a:chExt cx="6250164" cy="4689454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-230754" y="2464609"/>
                <a:ext cx="6250164" cy="4689454"/>
                <a:chOff x="143701" y="4179251"/>
                <a:chExt cx="6250164" cy="403135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3701" y="4179251"/>
                  <a:ext cx="6250164" cy="4031356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A457F79E-F1B8-4390-BEFE-653708D985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034" y="2656888"/>
                <a:ext cx="5038165" cy="3858212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FF50DE-50CC-4D5A-84A1-0B9FD11A10AA}"/>
              </a:ext>
            </a:extLst>
          </p:cNvPr>
          <p:cNvGrpSpPr/>
          <p:nvPr/>
        </p:nvGrpSpPr>
        <p:grpSpPr>
          <a:xfrm>
            <a:off x="5682591" y="2464609"/>
            <a:ext cx="6250164" cy="8098683"/>
            <a:chOff x="5682591" y="2464609"/>
            <a:chExt cx="6250164" cy="809868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CBFFCF6-E409-480B-9CFC-B6DD2C99A5F6}"/>
                </a:ext>
              </a:extLst>
            </p:cNvPr>
            <p:cNvGrpSpPr/>
            <p:nvPr/>
          </p:nvGrpSpPr>
          <p:grpSpPr>
            <a:xfrm>
              <a:off x="6056618" y="7395272"/>
              <a:ext cx="4832865" cy="3168020"/>
              <a:chOff x="6056618" y="7395272"/>
              <a:chExt cx="4832865" cy="3168020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0C6FAF-E9FA-4912-A097-9341B9BD6E5B}"/>
                  </a:ext>
                </a:extLst>
              </p:cNvPr>
              <p:cNvSpPr txBox="1"/>
              <p:nvPr/>
            </p:nvSpPr>
            <p:spPr>
              <a:xfrm>
                <a:off x="6231806" y="7395272"/>
                <a:ext cx="312866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0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학습과정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CAFDDBD-F974-40CB-8CC2-2C1CE3C6C037}"/>
                  </a:ext>
                </a:extLst>
              </p:cNvPr>
              <p:cNvSpPr txBox="1"/>
              <p:nvPr/>
            </p:nvSpPr>
            <p:spPr>
              <a:xfrm>
                <a:off x="6056618" y="7947191"/>
                <a:ext cx="4832865" cy="261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endParaRPr lang="en-US" altLang="ko-KR" sz="20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2000" b="1" dirty="0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Tokenizer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20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2000" b="1" dirty="0" err="1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Fit_on_texts</a:t>
                </a:r>
                <a:r>
                  <a:rPr lang="en-US" altLang="ko-KR" sz="2000" b="1" dirty="0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() 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20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2000" b="1" dirty="0" err="1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Np.array</a:t>
                </a:r>
                <a:endParaRPr lang="en-US" altLang="ko-KR" sz="20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endParaRPr lang="en-US" altLang="ko-KR" sz="20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2400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40A06EF-4346-49F5-9952-B58319CF9570}"/>
                </a:ext>
              </a:extLst>
            </p:cNvPr>
            <p:cNvGrpSpPr/>
            <p:nvPr/>
          </p:nvGrpSpPr>
          <p:grpSpPr>
            <a:xfrm>
              <a:off x="5682591" y="2464609"/>
              <a:ext cx="6250164" cy="4689454"/>
              <a:chOff x="5682591" y="2464609"/>
              <a:chExt cx="6250164" cy="4689454"/>
            </a:xfrm>
          </p:grpSpPr>
          <p:grpSp>
            <p:nvGrpSpPr>
              <p:cNvPr id="66" name="그룹 1009">
                <a:extLst>
                  <a:ext uri="{FF2B5EF4-FFF2-40B4-BE49-F238E27FC236}">
                    <a16:creationId xmlns:a16="http://schemas.microsoft.com/office/drawing/2014/main" id="{394DDC6D-3E7F-4C46-BF10-A25255042A17}"/>
                  </a:ext>
                </a:extLst>
              </p:cNvPr>
              <p:cNvGrpSpPr/>
              <p:nvPr/>
            </p:nvGrpSpPr>
            <p:grpSpPr>
              <a:xfrm>
                <a:off x="5682591" y="2464609"/>
                <a:ext cx="6250164" cy="4689454"/>
                <a:chOff x="143701" y="4179251"/>
                <a:chExt cx="6250164" cy="4031356"/>
              </a:xfrm>
            </p:grpSpPr>
            <p:pic>
              <p:nvPicPr>
                <p:cNvPr id="67" name="Object 28">
                  <a:extLst>
                    <a:ext uri="{FF2B5EF4-FFF2-40B4-BE49-F238E27FC236}">
                      <a16:creationId xmlns:a16="http://schemas.microsoft.com/office/drawing/2014/main" id="{C29109AA-60E4-4E4E-BA05-5348A096CE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3701" y="4179251"/>
                  <a:ext cx="6250164" cy="4031356"/>
                </a:xfrm>
                <a:prstGeom prst="rect">
                  <a:avLst/>
                </a:prstGeom>
              </p:spPr>
            </p:pic>
          </p:grp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2657BDCF-2C14-48FB-8D8B-5AC8D216F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6390" y="2658359"/>
                <a:ext cx="5107410" cy="3856741"/>
              </a:xfrm>
              <a:prstGeom prst="rect">
                <a:avLst/>
              </a:prstGeom>
            </p:spPr>
          </p:pic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1C3E25-1A17-472E-85D5-77F8D5EA9254}"/>
              </a:ext>
            </a:extLst>
          </p:cNvPr>
          <p:cNvGrpSpPr/>
          <p:nvPr/>
        </p:nvGrpSpPr>
        <p:grpSpPr>
          <a:xfrm>
            <a:off x="11656836" y="2464609"/>
            <a:ext cx="6250164" cy="6072079"/>
            <a:chOff x="11656836" y="2464609"/>
            <a:chExt cx="6250164" cy="607207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A1FC59EA-1B05-4A5C-B367-BE9248846FC2}"/>
                </a:ext>
              </a:extLst>
            </p:cNvPr>
            <p:cNvGrpSpPr/>
            <p:nvPr/>
          </p:nvGrpSpPr>
          <p:grpSpPr>
            <a:xfrm>
              <a:off x="12235935" y="7383710"/>
              <a:ext cx="4832865" cy="1152978"/>
              <a:chOff x="6243173" y="7566910"/>
              <a:chExt cx="4832865" cy="1152978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D8FF4B0-7AEE-4EA6-8990-0CDDC20D14CD}"/>
                  </a:ext>
                </a:extLst>
              </p:cNvPr>
              <p:cNvSpPr txBox="1"/>
              <p:nvPr/>
            </p:nvSpPr>
            <p:spPr>
              <a:xfrm>
                <a:off x="6275438" y="7566910"/>
                <a:ext cx="312866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Input</a:t>
                </a:r>
                <a:endPara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BC7D5C7-8025-4650-92C4-54A753DF391A}"/>
                  </a:ext>
                </a:extLst>
              </p:cNvPr>
              <p:cNvSpPr txBox="1"/>
              <p:nvPr/>
            </p:nvSpPr>
            <p:spPr>
              <a:xfrm>
                <a:off x="6243173" y="8350556"/>
                <a:ext cx="48328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임의의 문자를 입력 시</a:t>
                </a:r>
                <a:r>
                  <a:rPr lang="en-US" altLang="ko-KR" b="1" dirty="0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,</a:t>
                </a:r>
                <a:r>
                  <a:rPr lang="ko-KR" altLang="en-US" b="1" dirty="0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 결과값 출력</a:t>
                </a:r>
                <a:endParaRPr lang="en-US" altLang="ko-KR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245AFDB-609A-48CE-B5AE-7CA6243C0531}"/>
                </a:ext>
              </a:extLst>
            </p:cNvPr>
            <p:cNvGrpSpPr/>
            <p:nvPr/>
          </p:nvGrpSpPr>
          <p:grpSpPr>
            <a:xfrm>
              <a:off x="11656836" y="2464609"/>
              <a:ext cx="6250164" cy="4689454"/>
              <a:chOff x="11656836" y="2464609"/>
              <a:chExt cx="6250164" cy="4689454"/>
            </a:xfrm>
          </p:grpSpPr>
          <p:grpSp>
            <p:nvGrpSpPr>
              <p:cNvPr id="69" name="그룹 1009">
                <a:extLst>
                  <a:ext uri="{FF2B5EF4-FFF2-40B4-BE49-F238E27FC236}">
                    <a16:creationId xmlns:a16="http://schemas.microsoft.com/office/drawing/2014/main" id="{10B3EC59-E07B-421B-BD07-B3E63EFEE9FF}"/>
                  </a:ext>
                </a:extLst>
              </p:cNvPr>
              <p:cNvGrpSpPr/>
              <p:nvPr/>
            </p:nvGrpSpPr>
            <p:grpSpPr>
              <a:xfrm>
                <a:off x="11656836" y="2464609"/>
                <a:ext cx="6250164" cy="4689454"/>
                <a:chOff x="143701" y="4179251"/>
                <a:chExt cx="6250164" cy="4031356"/>
              </a:xfrm>
            </p:grpSpPr>
            <p:pic>
              <p:nvPicPr>
                <p:cNvPr id="70" name="Object 28">
                  <a:extLst>
                    <a:ext uri="{FF2B5EF4-FFF2-40B4-BE49-F238E27FC236}">
                      <a16:creationId xmlns:a16="http://schemas.microsoft.com/office/drawing/2014/main" id="{9C66AE1A-CDD4-4861-AAC3-5F3792CB07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3701" y="4179251"/>
                  <a:ext cx="6250164" cy="4031356"/>
                </a:xfrm>
                <a:prstGeom prst="rect">
                  <a:avLst/>
                </a:prstGeom>
              </p:spPr>
            </p:pic>
          </p:grp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BECDEC5-E5CA-4BA5-8A9C-6592678E2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44755" y="2781301"/>
                <a:ext cx="5128845" cy="3733800"/>
              </a:xfrm>
              <a:prstGeom prst="rect">
                <a:avLst/>
              </a:prstGeom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53D8A08-A408-4291-AAAA-AEFE8A6244DB}"/>
              </a:ext>
            </a:extLst>
          </p:cNvPr>
          <p:cNvSpPr txBox="1"/>
          <p:nvPr/>
        </p:nvSpPr>
        <p:spPr>
          <a:xfrm>
            <a:off x="685800" y="946726"/>
            <a:ext cx="64741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사용 모듈 및 훈련과정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227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72873" y="5817525"/>
            <a:ext cx="22831461" cy="4468189"/>
            <a:chOff x="-2272873" y="5817525"/>
            <a:chExt cx="22831461" cy="44681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72873" y="5817525"/>
              <a:ext cx="22831461" cy="4468189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307C521-5488-4F08-BA87-C12B4A0E1243}"/>
              </a:ext>
            </a:extLst>
          </p:cNvPr>
          <p:cNvGrpSpPr/>
          <p:nvPr/>
        </p:nvGrpSpPr>
        <p:grpSpPr>
          <a:xfrm>
            <a:off x="9360914" y="2171700"/>
            <a:ext cx="8153400" cy="6629400"/>
            <a:chOff x="9372600" y="2779059"/>
            <a:chExt cx="8153400" cy="6629400"/>
          </a:xfrm>
        </p:grpSpPr>
        <p:grpSp>
          <p:nvGrpSpPr>
            <p:cNvPr id="24" name="그룹 1009">
              <a:extLst>
                <a:ext uri="{FF2B5EF4-FFF2-40B4-BE49-F238E27FC236}">
                  <a16:creationId xmlns:a16="http://schemas.microsoft.com/office/drawing/2014/main" id="{763D9EE2-FE4F-4BB9-BBD0-47D38F66C556}"/>
                </a:ext>
              </a:extLst>
            </p:cNvPr>
            <p:cNvGrpSpPr/>
            <p:nvPr/>
          </p:nvGrpSpPr>
          <p:grpSpPr>
            <a:xfrm>
              <a:off x="9372600" y="2779059"/>
              <a:ext cx="8153400" cy="6629400"/>
              <a:chOff x="143701" y="4179251"/>
              <a:chExt cx="6250164" cy="4031356"/>
            </a:xfrm>
          </p:grpSpPr>
          <p:pic>
            <p:nvPicPr>
              <p:cNvPr id="25" name="Object 28">
                <a:extLst>
                  <a:ext uri="{FF2B5EF4-FFF2-40B4-BE49-F238E27FC236}">
                    <a16:creationId xmlns:a16="http://schemas.microsoft.com/office/drawing/2014/main" id="{174EBEC0-11D6-4FEC-9AB0-4F8669D26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3701" y="4179251"/>
                <a:ext cx="6250164" cy="4031356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21C1D69-FE15-4215-8458-299B43747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01696" y="3136018"/>
              <a:ext cx="6695207" cy="5436481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FF98C5F-E843-4687-9C96-EAB52BF13E54}"/>
              </a:ext>
            </a:extLst>
          </p:cNvPr>
          <p:cNvGrpSpPr/>
          <p:nvPr/>
        </p:nvGrpSpPr>
        <p:grpSpPr>
          <a:xfrm>
            <a:off x="499068" y="2171700"/>
            <a:ext cx="8153400" cy="6629400"/>
            <a:chOff x="499068" y="2502825"/>
            <a:chExt cx="8153400" cy="662940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99068" y="2502825"/>
              <a:ext cx="8153400" cy="6629400"/>
              <a:chOff x="143701" y="4179251"/>
              <a:chExt cx="6250164" cy="403135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3701" y="4179251"/>
                <a:ext cx="6250164" cy="4031356"/>
              </a:xfrm>
              <a:prstGeom prst="rect">
                <a:avLst/>
              </a:prstGeom>
            </p:spPr>
          </p:pic>
        </p:grp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3BB8DBA-6ACD-4B85-9361-5009F9076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9200" y="2853059"/>
              <a:ext cx="6716762" cy="493111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DF9C802-DCC9-49F3-9482-7301B3FB86D9}"/>
              </a:ext>
            </a:extLst>
          </p:cNvPr>
          <p:cNvSpPr txBox="1"/>
          <p:nvPr/>
        </p:nvSpPr>
        <p:spPr>
          <a:xfrm>
            <a:off x="1624382" y="8921127"/>
            <a:ext cx="53810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보이스피싱 유사 문자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B15EA5-4666-4E91-83C5-ACD874E39F3A}"/>
              </a:ext>
            </a:extLst>
          </p:cNvPr>
          <p:cNvSpPr txBox="1"/>
          <p:nvPr/>
        </p:nvSpPr>
        <p:spPr>
          <a:xfrm>
            <a:off x="10747075" y="8921127"/>
            <a:ext cx="53810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일반 문자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A93BAC-37DB-4B5C-ABA9-9CCEA2FE2A30}"/>
              </a:ext>
            </a:extLst>
          </p:cNvPr>
          <p:cNvSpPr txBox="1"/>
          <p:nvPr/>
        </p:nvSpPr>
        <p:spPr>
          <a:xfrm>
            <a:off x="685800" y="946726"/>
            <a:ext cx="64741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Input </a:t>
            </a: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시연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42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A837ED1-6C50-4F0F-AEF6-EA8B545CE69D}"/>
              </a:ext>
            </a:extLst>
          </p:cNvPr>
          <p:cNvGrpSpPr/>
          <p:nvPr/>
        </p:nvGrpSpPr>
        <p:grpSpPr>
          <a:xfrm>
            <a:off x="1489156" y="3089087"/>
            <a:ext cx="15965913" cy="5523810"/>
            <a:chOff x="1483931" y="3803050"/>
            <a:chExt cx="15965913" cy="5523810"/>
          </a:xfrm>
        </p:grpSpPr>
        <p:grpSp>
          <p:nvGrpSpPr>
            <p:cNvPr id="4" name="그룹 1001">
              <a:extLst>
                <a:ext uri="{FF2B5EF4-FFF2-40B4-BE49-F238E27FC236}">
                  <a16:creationId xmlns:a16="http://schemas.microsoft.com/office/drawing/2014/main" id="{118D1FC9-7B36-48EC-B175-29FBD56A3A3E}"/>
                </a:ext>
              </a:extLst>
            </p:cNvPr>
            <p:cNvGrpSpPr/>
            <p:nvPr/>
          </p:nvGrpSpPr>
          <p:grpSpPr>
            <a:xfrm>
              <a:off x="11941779" y="3803050"/>
              <a:ext cx="5508065" cy="5523810"/>
              <a:chOff x="11941779" y="3803050"/>
              <a:chExt cx="5508065" cy="5523810"/>
            </a:xfrm>
          </p:grpSpPr>
          <p:pic>
            <p:nvPicPr>
              <p:cNvPr id="19" name="Object 2">
                <a:extLst>
                  <a:ext uri="{FF2B5EF4-FFF2-40B4-BE49-F238E27FC236}">
                    <a16:creationId xmlns:a16="http://schemas.microsoft.com/office/drawing/2014/main" id="{26529FCF-A760-40CA-8033-87542F755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941779" y="3803050"/>
                <a:ext cx="5508065" cy="5523810"/>
              </a:xfrm>
              <a:prstGeom prst="rect">
                <a:avLst/>
              </a:prstGeom>
            </p:spPr>
          </p:pic>
          <p:pic>
            <p:nvPicPr>
              <p:cNvPr id="20" name="Object 3">
                <a:extLst>
                  <a:ext uri="{FF2B5EF4-FFF2-40B4-BE49-F238E27FC236}">
                    <a16:creationId xmlns:a16="http://schemas.microsoft.com/office/drawing/2014/main" id="{03384512-461A-4A81-BC6E-92C54333D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250695" y="5019168"/>
                <a:ext cx="2754033" cy="2761905"/>
              </a:xfrm>
              <a:prstGeom prst="rect">
                <a:avLst/>
              </a:prstGeom>
            </p:spPr>
          </p:pic>
        </p:grpSp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CF4E92D9-AEC8-44DA-8934-BA265290D5E2}"/>
                </a:ext>
              </a:extLst>
            </p:cNvPr>
            <p:cNvGrpSpPr/>
            <p:nvPr/>
          </p:nvGrpSpPr>
          <p:grpSpPr>
            <a:xfrm>
              <a:off x="2291429" y="5019168"/>
              <a:ext cx="2754033" cy="2761905"/>
              <a:chOff x="2291429" y="5019168"/>
              <a:chExt cx="2754033" cy="2761905"/>
            </a:xfrm>
          </p:grpSpPr>
          <p:pic>
            <p:nvPicPr>
              <p:cNvPr id="17" name="Object 6">
                <a:extLst>
                  <a:ext uri="{FF2B5EF4-FFF2-40B4-BE49-F238E27FC236}">
                    <a16:creationId xmlns:a16="http://schemas.microsoft.com/office/drawing/2014/main" id="{38F20B91-DB2E-477F-8759-A651173CF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14412" y="3744140"/>
                <a:ext cx="5508065" cy="5523810"/>
              </a:xfrm>
              <a:prstGeom prst="rect">
                <a:avLst/>
              </a:prstGeom>
            </p:spPr>
          </p:pic>
          <p:pic>
            <p:nvPicPr>
              <p:cNvPr id="18" name="Object 7">
                <a:extLst>
                  <a:ext uri="{FF2B5EF4-FFF2-40B4-BE49-F238E27FC236}">
                    <a16:creationId xmlns:a16="http://schemas.microsoft.com/office/drawing/2014/main" id="{9DE3944B-2666-4329-8EC9-A58A3875E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91429" y="5019168"/>
                <a:ext cx="2754033" cy="2761905"/>
              </a:xfrm>
              <a:prstGeom prst="rect">
                <a:avLst/>
              </a:prstGeom>
            </p:spPr>
          </p:pic>
        </p:grpSp>
        <p:grpSp>
          <p:nvGrpSpPr>
            <p:cNvPr id="6" name="그룹 1003">
              <a:extLst>
                <a:ext uri="{FF2B5EF4-FFF2-40B4-BE49-F238E27FC236}">
                  <a16:creationId xmlns:a16="http://schemas.microsoft.com/office/drawing/2014/main" id="{51BBECD3-9423-4E22-A113-E737974A7229}"/>
                </a:ext>
              </a:extLst>
            </p:cNvPr>
            <p:cNvGrpSpPr/>
            <p:nvPr/>
          </p:nvGrpSpPr>
          <p:grpSpPr>
            <a:xfrm>
              <a:off x="7000000" y="4257263"/>
              <a:ext cx="4285714" cy="4285714"/>
              <a:chOff x="7000000" y="4257263"/>
              <a:chExt cx="4285714" cy="4285714"/>
            </a:xfrm>
          </p:grpSpPr>
          <p:pic>
            <p:nvPicPr>
              <p:cNvPr id="15" name="Object 10">
                <a:extLst>
                  <a:ext uri="{FF2B5EF4-FFF2-40B4-BE49-F238E27FC236}">
                    <a16:creationId xmlns:a16="http://schemas.microsoft.com/office/drawing/2014/main" id="{C1AE78E4-09C4-43E5-AECF-A4C6307D0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57142" y="2279241"/>
                <a:ext cx="8571429" cy="8571429"/>
              </a:xfrm>
              <a:prstGeom prst="rect">
                <a:avLst/>
              </a:prstGeom>
            </p:spPr>
          </p:pic>
          <p:pic>
            <p:nvPicPr>
              <p:cNvPr id="16" name="Object 11">
                <a:extLst>
                  <a:ext uri="{FF2B5EF4-FFF2-40B4-BE49-F238E27FC236}">
                    <a16:creationId xmlns:a16="http://schemas.microsoft.com/office/drawing/2014/main" id="{96950C15-119E-4848-9A5B-3C2261CE6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000000" y="4257263"/>
                <a:ext cx="4285714" cy="4285714"/>
              </a:xfrm>
              <a:prstGeom prst="rect">
                <a:avLst/>
              </a:prstGeom>
            </p:spPr>
          </p:pic>
        </p:grpSp>
        <p:sp>
          <p:nvSpPr>
            <p:cNvPr id="7" name="Object 14">
              <a:extLst>
                <a:ext uri="{FF2B5EF4-FFF2-40B4-BE49-F238E27FC236}">
                  <a16:creationId xmlns:a16="http://schemas.microsoft.com/office/drawing/2014/main" id="{647BCE1D-7FEC-4062-9622-F7AE82F5C473}"/>
                </a:ext>
              </a:extLst>
            </p:cNvPr>
            <p:cNvSpPr txBox="1"/>
            <p:nvPr/>
          </p:nvSpPr>
          <p:spPr>
            <a:xfrm>
              <a:off x="1483931" y="6121905"/>
              <a:ext cx="4367047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dirty="0">
                  <a:solidFill>
                    <a:srgbClr val="787878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사회문제 해결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" name="Object 15">
              <a:extLst>
                <a:ext uri="{FF2B5EF4-FFF2-40B4-BE49-F238E27FC236}">
                  <a16:creationId xmlns:a16="http://schemas.microsoft.com/office/drawing/2014/main" id="{F519533E-7BAC-491B-B02C-8B5D8B76314B}"/>
                </a:ext>
              </a:extLst>
            </p:cNvPr>
            <p:cNvSpPr txBox="1"/>
            <p:nvPr/>
          </p:nvSpPr>
          <p:spPr>
            <a:xfrm>
              <a:off x="12475569" y="6121905"/>
              <a:ext cx="431804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dirty="0">
                  <a:solidFill>
                    <a:srgbClr val="787878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추가 피해 예방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9" name="Object 16">
              <a:extLst>
                <a:ext uri="{FF2B5EF4-FFF2-40B4-BE49-F238E27FC236}">
                  <a16:creationId xmlns:a16="http://schemas.microsoft.com/office/drawing/2014/main" id="{17449EA1-ACE2-4C61-BB54-18D13ABB43F2}"/>
                </a:ext>
              </a:extLst>
            </p:cNvPr>
            <p:cNvSpPr txBox="1"/>
            <p:nvPr/>
          </p:nvSpPr>
          <p:spPr>
            <a:xfrm>
              <a:off x="6878461" y="6124571"/>
              <a:ext cx="452879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dirty="0" err="1">
                  <a:solidFill>
                    <a:srgbClr val="FFFFFF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Noto Sans CJK KR Black" pitchFamily="34" charset="0"/>
                </a:rPr>
                <a:t>범죄율</a:t>
              </a:r>
              <a:r>
                <a:rPr lang="ko-KR" altLang="en-US" sz="2800" dirty="0">
                  <a:solidFill>
                    <a:srgbClr val="FFFFFF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Noto Sans CJK KR Black" pitchFamily="34" charset="0"/>
                </a:rPr>
                <a:t> 감소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grpSp>
          <p:nvGrpSpPr>
            <p:cNvPr id="11" name="그룹 1004">
              <a:extLst>
                <a:ext uri="{FF2B5EF4-FFF2-40B4-BE49-F238E27FC236}">
                  <a16:creationId xmlns:a16="http://schemas.microsoft.com/office/drawing/2014/main" id="{1EFFC884-EEAE-47BC-87B0-8B8BE160F6CB}"/>
                </a:ext>
              </a:extLst>
            </p:cNvPr>
            <p:cNvGrpSpPr/>
            <p:nvPr/>
          </p:nvGrpSpPr>
          <p:grpSpPr>
            <a:xfrm>
              <a:off x="5358675" y="6381072"/>
              <a:ext cx="1333333" cy="38095"/>
              <a:chOff x="5358675" y="6381072"/>
              <a:chExt cx="1333333" cy="38095"/>
            </a:xfrm>
          </p:grpSpPr>
          <p:pic>
            <p:nvPicPr>
              <p:cNvPr id="14" name="Object 21">
                <a:extLst>
                  <a:ext uri="{FF2B5EF4-FFF2-40B4-BE49-F238E27FC236}">
                    <a16:creationId xmlns:a16="http://schemas.microsoft.com/office/drawing/2014/main" id="{DF89F9BE-8D82-48DA-B993-A700A6136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358675" y="6381072"/>
                <a:ext cx="1333333" cy="38095"/>
              </a:xfrm>
              <a:prstGeom prst="rect">
                <a:avLst/>
              </a:prstGeom>
            </p:spPr>
          </p:pic>
        </p:grpSp>
        <p:grpSp>
          <p:nvGrpSpPr>
            <p:cNvPr id="12" name="그룹 1005">
              <a:extLst>
                <a:ext uri="{FF2B5EF4-FFF2-40B4-BE49-F238E27FC236}">
                  <a16:creationId xmlns:a16="http://schemas.microsoft.com/office/drawing/2014/main" id="{C48BA6CA-9689-47BF-B81A-3C423065EA30}"/>
                </a:ext>
              </a:extLst>
            </p:cNvPr>
            <p:cNvGrpSpPr/>
            <p:nvPr/>
          </p:nvGrpSpPr>
          <p:grpSpPr>
            <a:xfrm>
              <a:off x="11604149" y="6381072"/>
              <a:ext cx="1333333" cy="38095"/>
              <a:chOff x="11604149" y="6381072"/>
              <a:chExt cx="1333333" cy="38095"/>
            </a:xfrm>
          </p:grpSpPr>
          <p:pic>
            <p:nvPicPr>
              <p:cNvPr id="13" name="Object 24">
                <a:extLst>
                  <a:ext uri="{FF2B5EF4-FFF2-40B4-BE49-F238E27FC236}">
                    <a16:creationId xmlns:a16="http://schemas.microsoft.com/office/drawing/2014/main" id="{8338BD2D-AC40-4ECE-B64C-6DD665D3E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04149" y="6381072"/>
                <a:ext cx="1333333" cy="38095"/>
              </a:xfrm>
              <a:prstGeom prst="rect">
                <a:avLst/>
              </a:prstGeom>
            </p:spPr>
          </p:pic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17ACD37-1091-45E1-9FDF-312A1A568588}"/>
              </a:ext>
            </a:extLst>
          </p:cNvPr>
          <p:cNvSpPr txBox="1"/>
          <p:nvPr/>
        </p:nvSpPr>
        <p:spPr>
          <a:xfrm>
            <a:off x="685800" y="946726"/>
            <a:ext cx="64741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기대 효과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09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A837ED1-6C50-4F0F-AEF6-EA8B545CE69D}"/>
              </a:ext>
            </a:extLst>
          </p:cNvPr>
          <p:cNvGrpSpPr/>
          <p:nvPr/>
        </p:nvGrpSpPr>
        <p:grpSpPr>
          <a:xfrm>
            <a:off x="1489156" y="3089087"/>
            <a:ext cx="15965913" cy="5523810"/>
            <a:chOff x="1483931" y="3803050"/>
            <a:chExt cx="15965913" cy="5523810"/>
          </a:xfrm>
        </p:grpSpPr>
        <p:grpSp>
          <p:nvGrpSpPr>
            <p:cNvPr id="4" name="그룹 1001">
              <a:extLst>
                <a:ext uri="{FF2B5EF4-FFF2-40B4-BE49-F238E27FC236}">
                  <a16:creationId xmlns:a16="http://schemas.microsoft.com/office/drawing/2014/main" id="{118D1FC9-7B36-48EC-B175-29FBD56A3A3E}"/>
                </a:ext>
              </a:extLst>
            </p:cNvPr>
            <p:cNvGrpSpPr/>
            <p:nvPr/>
          </p:nvGrpSpPr>
          <p:grpSpPr>
            <a:xfrm>
              <a:off x="11941779" y="3803050"/>
              <a:ext cx="5508065" cy="5523810"/>
              <a:chOff x="11941779" y="3803050"/>
              <a:chExt cx="5508065" cy="5523810"/>
            </a:xfrm>
          </p:grpSpPr>
          <p:pic>
            <p:nvPicPr>
              <p:cNvPr id="19" name="Object 2">
                <a:extLst>
                  <a:ext uri="{FF2B5EF4-FFF2-40B4-BE49-F238E27FC236}">
                    <a16:creationId xmlns:a16="http://schemas.microsoft.com/office/drawing/2014/main" id="{26529FCF-A760-40CA-8033-87542F755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941779" y="3803050"/>
                <a:ext cx="5508065" cy="5523810"/>
              </a:xfrm>
              <a:prstGeom prst="rect">
                <a:avLst/>
              </a:prstGeom>
            </p:spPr>
          </p:pic>
          <p:pic>
            <p:nvPicPr>
              <p:cNvPr id="20" name="Object 3">
                <a:extLst>
                  <a:ext uri="{FF2B5EF4-FFF2-40B4-BE49-F238E27FC236}">
                    <a16:creationId xmlns:a16="http://schemas.microsoft.com/office/drawing/2014/main" id="{03384512-461A-4A81-BC6E-92C54333D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250695" y="5019168"/>
                <a:ext cx="2754033" cy="2761905"/>
              </a:xfrm>
              <a:prstGeom prst="rect">
                <a:avLst/>
              </a:prstGeom>
            </p:spPr>
          </p:pic>
        </p:grpSp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CF4E92D9-AEC8-44DA-8934-BA265290D5E2}"/>
                </a:ext>
              </a:extLst>
            </p:cNvPr>
            <p:cNvGrpSpPr/>
            <p:nvPr/>
          </p:nvGrpSpPr>
          <p:grpSpPr>
            <a:xfrm>
              <a:off x="2291429" y="5019168"/>
              <a:ext cx="2754033" cy="2761905"/>
              <a:chOff x="2291429" y="5019168"/>
              <a:chExt cx="2754033" cy="2761905"/>
            </a:xfrm>
          </p:grpSpPr>
          <p:pic>
            <p:nvPicPr>
              <p:cNvPr id="17" name="Object 6">
                <a:extLst>
                  <a:ext uri="{FF2B5EF4-FFF2-40B4-BE49-F238E27FC236}">
                    <a16:creationId xmlns:a16="http://schemas.microsoft.com/office/drawing/2014/main" id="{38F20B91-DB2E-477F-8759-A651173CF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14412" y="3744140"/>
                <a:ext cx="5508065" cy="5523810"/>
              </a:xfrm>
              <a:prstGeom prst="rect">
                <a:avLst/>
              </a:prstGeom>
            </p:spPr>
          </p:pic>
          <p:pic>
            <p:nvPicPr>
              <p:cNvPr id="18" name="Object 7">
                <a:extLst>
                  <a:ext uri="{FF2B5EF4-FFF2-40B4-BE49-F238E27FC236}">
                    <a16:creationId xmlns:a16="http://schemas.microsoft.com/office/drawing/2014/main" id="{9DE3944B-2666-4329-8EC9-A58A3875E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91429" y="5019168"/>
                <a:ext cx="2754033" cy="2761905"/>
              </a:xfrm>
              <a:prstGeom prst="rect">
                <a:avLst/>
              </a:prstGeom>
            </p:spPr>
          </p:pic>
        </p:grpSp>
        <p:grpSp>
          <p:nvGrpSpPr>
            <p:cNvPr id="6" name="그룹 1003">
              <a:extLst>
                <a:ext uri="{FF2B5EF4-FFF2-40B4-BE49-F238E27FC236}">
                  <a16:creationId xmlns:a16="http://schemas.microsoft.com/office/drawing/2014/main" id="{51BBECD3-9423-4E22-A113-E737974A7229}"/>
                </a:ext>
              </a:extLst>
            </p:cNvPr>
            <p:cNvGrpSpPr/>
            <p:nvPr/>
          </p:nvGrpSpPr>
          <p:grpSpPr>
            <a:xfrm>
              <a:off x="7000000" y="4257263"/>
              <a:ext cx="4285714" cy="4285714"/>
              <a:chOff x="7000000" y="4257263"/>
              <a:chExt cx="4285714" cy="4285714"/>
            </a:xfrm>
          </p:grpSpPr>
          <p:pic>
            <p:nvPicPr>
              <p:cNvPr id="15" name="Object 10">
                <a:extLst>
                  <a:ext uri="{FF2B5EF4-FFF2-40B4-BE49-F238E27FC236}">
                    <a16:creationId xmlns:a16="http://schemas.microsoft.com/office/drawing/2014/main" id="{C1AE78E4-09C4-43E5-AECF-A4C6307D0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57142" y="2279241"/>
                <a:ext cx="8571429" cy="8571429"/>
              </a:xfrm>
              <a:prstGeom prst="rect">
                <a:avLst/>
              </a:prstGeom>
            </p:spPr>
          </p:pic>
          <p:pic>
            <p:nvPicPr>
              <p:cNvPr id="16" name="Object 11">
                <a:extLst>
                  <a:ext uri="{FF2B5EF4-FFF2-40B4-BE49-F238E27FC236}">
                    <a16:creationId xmlns:a16="http://schemas.microsoft.com/office/drawing/2014/main" id="{96950C15-119E-4848-9A5B-3C2261CE6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000000" y="4257263"/>
                <a:ext cx="4285714" cy="4285714"/>
              </a:xfrm>
              <a:prstGeom prst="rect">
                <a:avLst/>
              </a:prstGeom>
            </p:spPr>
          </p:pic>
        </p:grpSp>
        <p:sp>
          <p:nvSpPr>
            <p:cNvPr id="7" name="Object 14">
              <a:extLst>
                <a:ext uri="{FF2B5EF4-FFF2-40B4-BE49-F238E27FC236}">
                  <a16:creationId xmlns:a16="http://schemas.microsoft.com/office/drawing/2014/main" id="{647BCE1D-7FEC-4062-9622-F7AE82F5C473}"/>
                </a:ext>
              </a:extLst>
            </p:cNvPr>
            <p:cNvSpPr txBox="1"/>
            <p:nvPr/>
          </p:nvSpPr>
          <p:spPr>
            <a:xfrm>
              <a:off x="1483931" y="6121905"/>
              <a:ext cx="4367047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dirty="0">
                  <a:solidFill>
                    <a:srgbClr val="787878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추가 피해 예방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" name="Object 15">
              <a:extLst>
                <a:ext uri="{FF2B5EF4-FFF2-40B4-BE49-F238E27FC236}">
                  <a16:creationId xmlns:a16="http://schemas.microsoft.com/office/drawing/2014/main" id="{F519533E-7BAC-491B-B02C-8B5D8B76314B}"/>
                </a:ext>
              </a:extLst>
            </p:cNvPr>
            <p:cNvSpPr txBox="1"/>
            <p:nvPr/>
          </p:nvSpPr>
          <p:spPr>
            <a:xfrm>
              <a:off x="12475569" y="6121905"/>
              <a:ext cx="431804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dirty="0" err="1">
                  <a:solidFill>
                    <a:srgbClr val="787878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범죄율</a:t>
              </a:r>
              <a:r>
                <a:rPr lang="ko-KR" altLang="en-US" sz="2800" dirty="0">
                  <a:solidFill>
                    <a:srgbClr val="787878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감소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9" name="Object 16">
              <a:extLst>
                <a:ext uri="{FF2B5EF4-FFF2-40B4-BE49-F238E27FC236}">
                  <a16:creationId xmlns:a16="http://schemas.microsoft.com/office/drawing/2014/main" id="{17449EA1-ACE2-4C61-BB54-18D13ABB43F2}"/>
                </a:ext>
              </a:extLst>
            </p:cNvPr>
            <p:cNvSpPr txBox="1"/>
            <p:nvPr/>
          </p:nvSpPr>
          <p:spPr>
            <a:xfrm>
              <a:off x="6878461" y="6124571"/>
              <a:ext cx="452879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dirty="0">
                  <a:solidFill>
                    <a:srgbClr val="FFFFFF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Noto Sans CJK KR Black" pitchFamily="34" charset="0"/>
                </a:rPr>
                <a:t>사회문제 해결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grpSp>
          <p:nvGrpSpPr>
            <p:cNvPr id="11" name="그룹 1004">
              <a:extLst>
                <a:ext uri="{FF2B5EF4-FFF2-40B4-BE49-F238E27FC236}">
                  <a16:creationId xmlns:a16="http://schemas.microsoft.com/office/drawing/2014/main" id="{1EFFC884-EEAE-47BC-87B0-8B8BE160F6CB}"/>
                </a:ext>
              </a:extLst>
            </p:cNvPr>
            <p:cNvGrpSpPr/>
            <p:nvPr/>
          </p:nvGrpSpPr>
          <p:grpSpPr>
            <a:xfrm>
              <a:off x="5358675" y="6381072"/>
              <a:ext cx="1333333" cy="38095"/>
              <a:chOff x="5358675" y="6381072"/>
              <a:chExt cx="1333333" cy="38095"/>
            </a:xfrm>
          </p:grpSpPr>
          <p:pic>
            <p:nvPicPr>
              <p:cNvPr id="14" name="Object 21">
                <a:extLst>
                  <a:ext uri="{FF2B5EF4-FFF2-40B4-BE49-F238E27FC236}">
                    <a16:creationId xmlns:a16="http://schemas.microsoft.com/office/drawing/2014/main" id="{DF89F9BE-8D82-48DA-B993-A700A6136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358675" y="6381072"/>
                <a:ext cx="1333333" cy="38095"/>
              </a:xfrm>
              <a:prstGeom prst="rect">
                <a:avLst/>
              </a:prstGeom>
            </p:spPr>
          </p:pic>
        </p:grpSp>
        <p:grpSp>
          <p:nvGrpSpPr>
            <p:cNvPr id="12" name="그룹 1005">
              <a:extLst>
                <a:ext uri="{FF2B5EF4-FFF2-40B4-BE49-F238E27FC236}">
                  <a16:creationId xmlns:a16="http://schemas.microsoft.com/office/drawing/2014/main" id="{C48BA6CA-9689-47BF-B81A-3C423065EA30}"/>
                </a:ext>
              </a:extLst>
            </p:cNvPr>
            <p:cNvGrpSpPr/>
            <p:nvPr/>
          </p:nvGrpSpPr>
          <p:grpSpPr>
            <a:xfrm>
              <a:off x="11604149" y="6381072"/>
              <a:ext cx="1333333" cy="38095"/>
              <a:chOff x="11604149" y="6381072"/>
              <a:chExt cx="1333333" cy="38095"/>
            </a:xfrm>
          </p:grpSpPr>
          <p:pic>
            <p:nvPicPr>
              <p:cNvPr id="13" name="Object 24">
                <a:extLst>
                  <a:ext uri="{FF2B5EF4-FFF2-40B4-BE49-F238E27FC236}">
                    <a16:creationId xmlns:a16="http://schemas.microsoft.com/office/drawing/2014/main" id="{8338BD2D-AC40-4ECE-B64C-6DD665D3E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04149" y="6381072"/>
                <a:ext cx="1333333" cy="38095"/>
              </a:xfrm>
              <a:prstGeom prst="rect">
                <a:avLst/>
              </a:prstGeom>
            </p:spPr>
          </p:pic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E92C2D1-E5D1-4A33-9978-22F240174CC3}"/>
              </a:ext>
            </a:extLst>
          </p:cNvPr>
          <p:cNvSpPr txBox="1"/>
          <p:nvPr/>
        </p:nvSpPr>
        <p:spPr>
          <a:xfrm>
            <a:off x="685800" y="946726"/>
            <a:ext cx="64741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기대 효과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60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A837ED1-6C50-4F0F-AEF6-EA8B545CE69D}"/>
              </a:ext>
            </a:extLst>
          </p:cNvPr>
          <p:cNvGrpSpPr/>
          <p:nvPr/>
        </p:nvGrpSpPr>
        <p:grpSpPr>
          <a:xfrm>
            <a:off x="1489156" y="3089087"/>
            <a:ext cx="15965913" cy="5523810"/>
            <a:chOff x="1483931" y="3803050"/>
            <a:chExt cx="15965913" cy="5523810"/>
          </a:xfrm>
        </p:grpSpPr>
        <p:grpSp>
          <p:nvGrpSpPr>
            <p:cNvPr id="4" name="그룹 1001">
              <a:extLst>
                <a:ext uri="{FF2B5EF4-FFF2-40B4-BE49-F238E27FC236}">
                  <a16:creationId xmlns:a16="http://schemas.microsoft.com/office/drawing/2014/main" id="{118D1FC9-7B36-48EC-B175-29FBD56A3A3E}"/>
                </a:ext>
              </a:extLst>
            </p:cNvPr>
            <p:cNvGrpSpPr/>
            <p:nvPr/>
          </p:nvGrpSpPr>
          <p:grpSpPr>
            <a:xfrm>
              <a:off x="11941779" y="3803050"/>
              <a:ext cx="5508065" cy="5523810"/>
              <a:chOff x="11941779" y="3803050"/>
              <a:chExt cx="5508065" cy="5523810"/>
            </a:xfrm>
          </p:grpSpPr>
          <p:pic>
            <p:nvPicPr>
              <p:cNvPr id="19" name="Object 2">
                <a:extLst>
                  <a:ext uri="{FF2B5EF4-FFF2-40B4-BE49-F238E27FC236}">
                    <a16:creationId xmlns:a16="http://schemas.microsoft.com/office/drawing/2014/main" id="{26529FCF-A760-40CA-8033-87542F755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941779" y="3803050"/>
                <a:ext cx="5508065" cy="5523810"/>
              </a:xfrm>
              <a:prstGeom prst="rect">
                <a:avLst/>
              </a:prstGeom>
            </p:spPr>
          </p:pic>
          <p:pic>
            <p:nvPicPr>
              <p:cNvPr id="20" name="Object 3">
                <a:extLst>
                  <a:ext uri="{FF2B5EF4-FFF2-40B4-BE49-F238E27FC236}">
                    <a16:creationId xmlns:a16="http://schemas.microsoft.com/office/drawing/2014/main" id="{03384512-461A-4A81-BC6E-92C54333D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250695" y="5019168"/>
                <a:ext cx="2754033" cy="2761905"/>
              </a:xfrm>
              <a:prstGeom prst="rect">
                <a:avLst/>
              </a:prstGeom>
            </p:spPr>
          </p:pic>
        </p:grpSp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CF4E92D9-AEC8-44DA-8934-BA265290D5E2}"/>
                </a:ext>
              </a:extLst>
            </p:cNvPr>
            <p:cNvGrpSpPr/>
            <p:nvPr/>
          </p:nvGrpSpPr>
          <p:grpSpPr>
            <a:xfrm>
              <a:off x="2291429" y="5019168"/>
              <a:ext cx="2754033" cy="2761905"/>
              <a:chOff x="2291429" y="5019168"/>
              <a:chExt cx="2754033" cy="2761905"/>
            </a:xfrm>
          </p:grpSpPr>
          <p:pic>
            <p:nvPicPr>
              <p:cNvPr id="17" name="Object 6">
                <a:extLst>
                  <a:ext uri="{FF2B5EF4-FFF2-40B4-BE49-F238E27FC236}">
                    <a16:creationId xmlns:a16="http://schemas.microsoft.com/office/drawing/2014/main" id="{38F20B91-DB2E-477F-8759-A651173CF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14412" y="3744140"/>
                <a:ext cx="5508065" cy="5523810"/>
              </a:xfrm>
              <a:prstGeom prst="rect">
                <a:avLst/>
              </a:prstGeom>
            </p:spPr>
          </p:pic>
          <p:pic>
            <p:nvPicPr>
              <p:cNvPr id="18" name="Object 7">
                <a:extLst>
                  <a:ext uri="{FF2B5EF4-FFF2-40B4-BE49-F238E27FC236}">
                    <a16:creationId xmlns:a16="http://schemas.microsoft.com/office/drawing/2014/main" id="{9DE3944B-2666-4329-8EC9-A58A3875E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91429" y="5019168"/>
                <a:ext cx="2754033" cy="2761905"/>
              </a:xfrm>
              <a:prstGeom prst="rect">
                <a:avLst/>
              </a:prstGeom>
            </p:spPr>
          </p:pic>
        </p:grpSp>
        <p:grpSp>
          <p:nvGrpSpPr>
            <p:cNvPr id="6" name="그룹 1003">
              <a:extLst>
                <a:ext uri="{FF2B5EF4-FFF2-40B4-BE49-F238E27FC236}">
                  <a16:creationId xmlns:a16="http://schemas.microsoft.com/office/drawing/2014/main" id="{51BBECD3-9423-4E22-A113-E737974A7229}"/>
                </a:ext>
              </a:extLst>
            </p:cNvPr>
            <p:cNvGrpSpPr/>
            <p:nvPr/>
          </p:nvGrpSpPr>
          <p:grpSpPr>
            <a:xfrm>
              <a:off x="7000000" y="4257263"/>
              <a:ext cx="4285714" cy="4285714"/>
              <a:chOff x="7000000" y="4257263"/>
              <a:chExt cx="4285714" cy="4285714"/>
            </a:xfrm>
          </p:grpSpPr>
          <p:pic>
            <p:nvPicPr>
              <p:cNvPr id="15" name="Object 10">
                <a:extLst>
                  <a:ext uri="{FF2B5EF4-FFF2-40B4-BE49-F238E27FC236}">
                    <a16:creationId xmlns:a16="http://schemas.microsoft.com/office/drawing/2014/main" id="{C1AE78E4-09C4-43E5-AECF-A4C6307D0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57142" y="2279241"/>
                <a:ext cx="8571429" cy="8571429"/>
              </a:xfrm>
              <a:prstGeom prst="rect">
                <a:avLst/>
              </a:prstGeom>
            </p:spPr>
          </p:pic>
          <p:pic>
            <p:nvPicPr>
              <p:cNvPr id="16" name="Object 11">
                <a:extLst>
                  <a:ext uri="{FF2B5EF4-FFF2-40B4-BE49-F238E27FC236}">
                    <a16:creationId xmlns:a16="http://schemas.microsoft.com/office/drawing/2014/main" id="{96950C15-119E-4848-9A5B-3C2261CE6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000000" y="4257263"/>
                <a:ext cx="4285714" cy="4285714"/>
              </a:xfrm>
              <a:prstGeom prst="rect">
                <a:avLst/>
              </a:prstGeom>
            </p:spPr>
          </p:pic>
        </p:grpSp>
        <p:sp>
          <p:nvSpPr>
            <p:cNvPr id="7" name="Object 14">
              <a:extLst>
                <a:ext uri="{FF2B5EF4-FFF2-40B4-BE49-F238E27FC236}">
                  <a16:creationId xmlns:a16="http://schemas.microsoft.com/office/drawing/2014/main" id="{647BCE1D-7FEC-4062-9622-F7AE82F5C473}"/>
                </a:ext>
              </a:extLst>
            </p:cNvPr>
            <p:cNvSpPr txBox="1"/>
            <p:nvPr/>
          </p:nvSpPr>
          <p:spPr>
            <a:xfrm>
              <a:off x="1483931" y="6121905"/>
              <a:ext cx="4367047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dirty="0" err="1">
                  <a:solidFill>
                    <a:srgbClr val="787878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범죄율</a:t>
              </a:r>
              <a:r>
                <a:rPr lang="ko-KR" altLang="en-US" sz="2800" dirty="0">
                  <a:solidFill>
                    <a:srgbClr val="787878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감소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" name="Object 15">
              <a:extLst>
                <a:ext uri="{FF2B5EF4-FFF2-40B4-BE49-F238E27FC236}">
                  <a16:creationId xmlns:a16="http://schemas.microsoft.com/office/drawing/2014/main" id="{F519533E-7BAC-491B-B02C-8B5D8B76314B}"/>
                </a:ext>
              </a:extLst>
            </p:cNvPr>
            <p:cNvSpPr txBox="1"/>
            <p:nvPr/>
          </p:nvSpPr>
          <p:spPr>
            <a:xfrm>
              <a:off x="12475569" y="6121905"/>
              <a:ext cx="431804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dirty="0">
                  <a:solidFill>
                    <a:srgbClr val="787878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사회문제 해결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9" name="Object 16">
              <a:extLst>
                <a:ext uri="{FF2B5EF4-FFF2-40B4-BE49-F238E27FC236}">
                  <a16:creationId xmlns:a16="http://schemas.microsoft.com/office/drawing/2014/main" id="{17449EA1-ACE2-4C61-BB54-18D13ABB43F2}"/>
                </a:ext>
              </a:extLst>
            </p:cNvPr>
            <p:cNvSpPr txBox="1"/>
            <p:nvPr/>
          </p:nvSpPr>
          <p:spPr>
            <a:xfrm>
              <a:off x="6878461" y="6124571"/>
              <a:ext cx="452879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dirty="0">
                  <a:solidFill>
                    <a:srgbClr val="FFFFFF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Noto Sans CJK KR Black" pitchFamily="34" charset="0"/>
                </a:rPr>
                <a:t>추가 피해 예방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grpSp>
          <p:nvGrpSpPr>
            <p:cNvPr id="11" name="그룹 1004">
              <a:extLst>
                <a:ext uri="{FF2B5EF4-FFF2-40B4-BE49-F238E27FC236}">
                  <a16:creationId xmlns:a16="http://schemas.microsoft.com/office/drawing/2014/main" id="{1EFFC884-EEAE-47BC-87B0-8B8BE160F6CB}"/>
                </a:ext>
              </a:extLst>
            </p:cNvPr>
            <p:cNvGrpSpPr/>
            <p:nvPr/>
          </p:nvGrpSpPr>
          <p:grpSpPr>
            <a:xfrm>
              <a:off x="5358675" y="6381072"/>
              <a:ext cx="1333333" cy="38095"/>
              <a:chOff x="5358675" y="6381072"/>
              <a:chExt cx="1333333" cy="38095"/>
            </a:xfrm>
          </p:grpSpPr>
          <p:pic>
            <p:nvPicPr>
              <p:cNvPr id="14" name="Object 21">
                <a:extLst>
                  <a:ext uri="{FF2B5EF4-FFF2-40B4-BE49-F238E27FC236}">
                    <a16:creationId xmlns:a16="http://schemas.microsoft.com/office/drawing/2014/main" id="{DF89F9BE-8D82-48DA-B993-A700A6136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358675" y="6381072"/>
                <a:ext cx="1333333" cy="38095"/>
              </a:xfrm>
              <a:prstGeom prst="rect">
                <a:avLst/>
              </a:prstGeom>
            </p:spPr>
          </p:pic>
        </p:grpSp>
        <p:grpSp>
          <p:nvGrpSpPr>
            <p:cNvPr id="12" name="그룹 1005">
              <a:extLst>
                <a:ext uri="{FF2B5EF4-FFF2-40B4-BE49-F238E27FC236}">
                  <a16:creationId xmlns:a16="http://schemas.microsoft.com/office/drawing/2014/main" id="{C48BA6CA-9689-47BF-B81A-3C423065EA30}"/>
                </a:ext>
              </a:extLst>
            </p:cNvPr>
            <p:cNvGrpSpPr/>
            <p:nvPr/>
          </p:nvGrpSpPr>
          <p:grpSpPr>
            <a:xfrm>
              <a:off x="11604149" y="6381072"/>
              <a:ext cx="1333333" cy="38095"/>
              <a:chOff x="11604149" y="6381072"/>
              <a:chExt cx="1333333" cy="38095"/>
            </a:xfrm>
          </p:grpSpPr>
          <p:pic>
            <p:nvPicPr>
              <p:cNvPr id="13" name="Object 24">
                <a:extLst>
                  <a:ext uri="{FF2B5EF4-FFF2-40B4-BE49-F238E27FC236}">
                    <a16:creationId xmlns:a16="http://schemas.microsoft.com/office/drawing/2014/main" id="{8338BD2D-AC40-4ECE-B64C-6DD665D3E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04149" y="6381072"/>
                <a:ext cx="1333333" cy="38095"/>
              </a:xfrm>
              <a:prstGeom prst="rect">
                <a:avLst/>
              </a:prstGeom>
            </p:spPr>
          </p:pic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3A7E322-8F0B-482B-A56F-729D00FEC02A}"/>
              </a:ext>
            </a:extLst>
          </p:cNvPr>
          <p:cNvSpPr txBox="1"/>
          <p:nvPr/>
        </p:nvSpPr>
        <p:spPr>
          <a:xfrm>
            <a:off x="685800" y="946726"/>
            <a:ext cx="64741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기대 효과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59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69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C8605A-FF4C-47C7-9572-197C81F05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209" b="6458"/>
          <a:stretch/>
        </p:blipFill>
        <p:spPr>
          <a:xfrm>
            <a:off x="20" y="1"/>
            <a:ext cx="18287980" cy="10286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975480-FB60-4F9E-A167-8034FAA4DAB0}"/>
              </a:ext>
            </a:extLst>
          </p:cNvPr>
          <p:cNvSpPr txBox="1"/>
          <p:nvPr/>
        </p:nvSpPr>
        <p:spPr>
          <a:xfrm>
            <a:off x="2286000" y="4914900"/>
            <a:ext cx="13716000" cy="11194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ko-KR" altLang="en-US" sz="6000" b="1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j-cs"/>
              </a:rPr>
              <a:t>앞으로의 방향</a:t>
            </a:r>
            <a:endParaRPr kumimoji="0" lang="en-US" altLang="ko-KR" sz="6000" b="1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99676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9AC4A37-7E71-4AF4-A593-D83815C17A04}"/>
              </a:ext>
            </a:extLst>
          </p:cNvPr>
          <p:cNvSpPr txBox="1"/>
          <p:nvPr/>
        </p:nvSpPr>
        <p:spPr>
          <a:xfrm>
            <a:off x="2331397" y="4520252"/>
            <a:ext cx="13625205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5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Thank you for your attention!</a:t>
            </a:r>
            <a:endParaRPr lang="ko-KR" altLang="en-US" sz="75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 txBox="1"/>
          <p:nvPr/>
        </p:nvSpPr>
        <p:spPr>
          <a:xfrm>
            <a:off x="1858285" y="1681125"/>
            <a:ext cx="14571430" cy="984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Noto Sans CJK KR Black" pitchFamily="34" charset="0"/>
              </a:rPr>
              <a:t>Content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16CF16-70AC-48CC-8B0A-2EE826A4482B}"/>
              </a:ext>
            </a:extLst>
          </p:cNvPr>
          <p:cNvSpPr txBox="1"/>
          <p:nvPr/>
        </p:nvSpPr>
        <p:spPr>
          <a:xfrm>
            <a:off x="2132142" y="4445333"/>
            <a:ext cx="40220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보이스피싱 정의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보이스피싱 예시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보이스피싱 현황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891B12-AD6B-4299-803D-AE1A4D2220CE}"/>
              </a:ext>
            </a:extLst>
          </p:cNvPr>
          <p:cNvSpPr txBox="1"/>
          <p:nvPr/>
        </p:nvSpPr>
        <p:spPr>
          <a:xfrm>
            <a:off x="7595937" y="4445332"/>
            <a:ext cx="45138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데이터 수집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800" dirty="0">
              <a:solidFill>
                <a:prstClr val="white">
                  <a:lumMod val="95000"/>
                </a:prst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텍스트 마이닝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800" dirty="0">
              <a:solidFill>
                <a:prstClr val="white">
                  <a:lumMod val="95000"/>
                </a:prst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 dirty="0">
                <a:solidFill>
                  <a:prstClr val="white">
                    <a:lumMod val="95000"/>
                  </a:prst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사용 모듈 및 훈련과정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FC99F0-A12E-4275-A38E-CE77709D4AFB}"/>
              </a:ext>
            </a:extLst>
          </p:cNvPr>
          <p:cNvSpPr txBox="1"/>
          <p:nvPr/>
        </p:nvSpPr>
        <p:spPr>
          <a:xfrm>
            <a:off x="12954000" y="4451002"/>
            <a:ext cx="381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기대 효과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앞으로의</a:t>
            </a:r>
            <a:r>
              <a:rPr lang="en-US" altLang="ko-KR" sz="2800" dirty="0">
                <a:solidFill>
                  <a:prstClr val="white">
                    <a:lumMod val="95000"/>
                  </a:prst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방향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  <a:cs typeface="+mn-cs"/>
            </a:endParaRPr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D076F0FE-0751-470C-A0B4-A4556A5435C7}"/>
              </a:ext>
            </a:extLst>
          </p:cNvPr>
          <p:cNvSpPr/>
          <p:nvPr/>
        </p:nvSpPr>
        <p:spPr>
          <a:xfrm>
            <a:off x="2132142" y="8040537"/>
            <a:ext cx="14296431" cy="720000"/>
          </a:xfrm>
          <a:prstGeom prst="flowChartAlternate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FEE1553-5122-4FFD-A531-60E2B1539A3E}"/>
              </a:ext>
            </a:extLst>
          </p:cNvPr>
          <p:cNvSpPr/>
          <p:nvPr/>
        </p:nvSpPr>
        <p:spPr>
          <a:xfrm>
            <a:off x="3717290" y="8053173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83FD796-6F13-4A06-BA70-0D6DB971FB7A}"/>
              </a:ext>
            </a:extLst>
          </p:cNvPr>
          <p:cNvGrpSpPr/>
          <p:nvPr/>
        </p:nvGrpSpPr>
        <p:grpSpPr>
          <a:xfrm>
            <a:off x="1650981" y="8843546"/>
            <a:ext cx="15313545" cy="338554"/>
            <a:chOff x="1650981" y="9105900"/>
            <a:chExt cx="15313545" cy="338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002DDB-2F8E-48A1-9F6E-0C9C60BB6FFA}"/>
                </a:ext>
              </a:extLst>
            </p:cNvPr>
            <p:cNvSpPr txBox="1"/>
            <p:nvPr/>
          </p:nvSpPr>
          <p:spPr>
            <a:xfrm>
              <a:off x="1650981" y="9105900"/>
              <a:ext cx="48526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Past</a:t>
              </a:r>
              <a:endParaRPr lang="ko-KR" altLang="en-US" sz="1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AECD8D-AB05-46EB-9627-C38029203920}"/>
                </a:ext>
              </a:extLst>
            </p:cNvPr>
            <p:cNvSpPr txBox="1"/>
            <p:nvPr/>
          </p:nvSpPr>
          <p:spPr>
            <a:xfrm>
              <a:off x="6931785" y="9105900"/>
              <a:ext cx="48526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Today</a:t>
              </a:r>
              <a:endParaRPr lang="ko-KR" altLang="en-US" sz="1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DAFC0A-4151-4A27-AE80-AA4583690C36}"/>
                </a:ext>
              </a:extLst>
            </p:cNvPr>
            <p:cNvSpPr txBox="1"/>
            <p:nvPr/>
          </p:nvSpPr>
          <p:spPr>
            <a:xfrm>
              <a:off x="12111908" y="9105900"/>
              <a:ext cx="48526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Future</a:t>
              </a:r>
              <a:endParaRPr lang="ko-KR" altLang="en-US" sz="20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0204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08642E-6 L 0.28958 0.0007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54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958 0.00077 L 0.56875 0.0007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0" grpId="1"/>
      <p:bldP spid="31" grpId="0"/>
      <p:bldP spid="4" grpId="0" animBg="1"/>
      <p:bldP spid="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85D6ABC-27AE-4F98-A6A8-888F4157FC54}"/>
              </a:ext>
            </a:extLst>
          </p:cNvPr>
          <p:cNvGrpSpPr/>
          <p:nvPr/>
        </p:nvGrpSpPr>
        <p:grpSpPr>
          <a:xfrm>
            <a:off x="2286000" y="2019300"/>
            <a:ext cx="14193486" cy="6054895"/>
            <a:chOff x="2229045" y="1612452"/>
            <a:chExt cx="14193486" cy="605489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CBEC0F-7C92-4AD5-B27B-06F544DB8D0B}"/>
                </a:ext>
              </a:extLst>
            </p:cNvPr>
            <p:cNvSpPr txBox="1"/>
            <p:nvPr/>
          </p:nvSpPr>
          <p:spPr>
            <a:xfrm rot="1003535">
              <a:off x="2229045" y="1612452"/>
              <a:ext cx="474386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Voice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9A47E84-AD29-4AF5-9D37-C53C12943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rgbClr val="EEECE1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000" b="92000" l="10000" r="90000">
                          <a14:foregroundMark x1="25333" y1="37000" x2="25333" y2="37000"/>
                          <a14:foregroundMark x1="47667" y1="65333" x2="47667" y2="65333"/>
                          <a14:foregroundMark x1="57667" y1="71333" x2="57667" y2="71333"/>
                          <a14:foregroundMark x1="71000" y1="53000" x2="71000" y2="53000"/>
                          <a14:foregroundMark x1="63667" y1="38333" x2="63667" y2="38333"/>
                          <a14:foregroundMark x1="43333" y1="25333" x2="43333" y2="25333"/>
                          <a14:foregroundMark x1="42667" y1="92000" x2="42667" y2="92000"/>
                          <a14:foregroundMark x1="58333" y1="66000" x2="58333" y2="66000"/>
                          <a14:foregroundMark x1="53333" y1="20667" x2="53333" y2="20667"/>
                          <a14:foregroundMark x1="60000" y1="7000" x2="60000" y2="7000"/>
                          <a14:foregroundMark x1="45333" y1="35667" x2="45333" y2="35667"/>
                          <a14:foregroundMark x1="38333" y1="23667" x2="38333" y2="23667"/>
                          <a14:foregroundMark x1="64000" y1="27333" x2="64000" y2="27333"/>
                          <a14:foregroundMark x1="64000" y1="27333" x2="64000" y2="27333"/>
                          <a14:foregroundMark x1="62333" y1="26333" x2="62333" y2="26333"/>
                          <a14:foregroundMark x1="62333" y1="26333" x2="62333" y2="26333"/>
                          <a14:foregroundMark x1="62333" y1="26333" x2="62333" y2="26333"/>
                          <a14:foregroundMark x1="33333" y1="23333" x2="33333" y2="23333"/>
                          <a14:foregroundMark x1="33333" y1="23333" x2="33333" y2="23333"/>
                          <a14:foregroundMark x1="33333" y1="23333" x2="33333" y2="23333"/>
                          <a14:foregroundMark x1="30000" y1="24000" x2="30000" y2="24000"/>
                          <a14:foregroundMark x1="30000" y1="24000" x2="30000" y2="24000"/>
                          <a14:foregroundMark x1="30000" y1="24000" x2="30000" y2="24000"/>
                          <a14:foregroundMark x1="27333" y1="24333" x2="27333" y2="24333"/>
                          <a14:foregroundMark x1="27333" y1="24333" x2="27333" y2="24333"/>
                          <a14:foregroundMark x1="27333" y1="24333" x2="27333" y2="24333"/>
                          <a14:foregroundMark x1="26333" y1="40667" x2="26333" y2="40667"/>
                          <a14:foregroundMark x1="26333" y1="40667" x2="26333" y2="4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816" y="3114219"/>
              <a:ext cx="3352800" cy="33528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97C419-9978-4D93-B811-1B4ED2598A70}"/>
                </a:ext>
              </a:extLst>
            </p:cNvPr>
            <p:cNvSpPr/>
            <p:nvPr/>
          </p:nvSpPr>
          <p:spPr>
            <a:xfrm rot="1241193">
              <a:off x="9134085" y="5266690"/>
              <a:ext cx="7288446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5000" b="1" cap="none" spc="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Phishing</a:t>
              </a:r>
              <a:endParaRPr lang="ko-KR" altLang="en-US" sz="15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8260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121">
            <a:extLst>
              <a:ext uri="{FF2B5EF4-FFF2-40B4-BE49-F238E27FC236}">
                <a16:creationId xmlns:a16="http://schemas.microsoft.com/office/drawing/2014/main" id="{CD5C2ADE-B4C7-4BD0-88E9-3DA56A819B40}"/>
              </a:ext>
            </a:extLst>
          </p:cNvPr>
          <p:cNvSpPr txBox="1"/>
          <p:nvPr/>
        </p:nvSpPr>
        <p:spPr>
          <a:xfrm>
            <a:off x="685800" y="946726"/>
            <a:ext cx="64741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보이스피싱 정의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9FC7A913-DC46-4E29-B967-F9C89A4FC371}"/>
              </a:ext>
            </a:extLst>
          </p:cNvPr>
          <p:cNvGrpSpPr/>
          <p:nvPr/>
        </p:nvGrpSpPr>
        <p:grpSpPr>
          <a:xfrm>
            <a:off x="-2133600" y="6057900"/>
            <a:ext cx="22831461" cy="4468189"/>
            <a:chOff x="-2272873" y="5817525"/>
            <a:chExt cx="22831461" cy="4468189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C847B5E6-10FC-4F79-9198-777905308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72873" y="5817525"/>
              <a:ext cx="22831461" cy="4468189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2D389BD-A59F-4389-B7E3-5DCCB425394B}"/>
              </a:ext>
            </a:extLst>
          </p:cNvPr>
          <p:cNvGrpSpPr/>
          <p:nvPr/>
        </p:nvGrpSpPr>
        <p:grpSpPr>
          <a:xfrm>
            <a:off x="1600200" y="3491350"/>
            <a:ext cx="14899436" cy="5233550"/>
            <a:chOff x="1447800" y="2526725"/>
            <a:chExt cx="14899436" cy="5233550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CDB790A-DA5D-4FA3-A7A7-4C8815027A2C}"/>
                </a:ext>
              </a:extLst>
            </p:cNvPr>
            <p:cNvGrpSpPr/>
            <p:nvPr/>
          </p:nvGrpSpPr>
          <p:grpSpPr>
            <a:xfrm>
              <a:off x="1447800" y="2526725"/>
              <a:ext cx="9715502" cy="5233550"/>
              <a:chOff x="1574217" y="955556"/>
              <a:chExt cx="8878465" cy="4769258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D8D23CF-9720-4533-BF55-13C77F956F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8182" b="90909" l="22794" r="91176">
                            <a14:foregroundMark x1="47059" y1="50000" x2="47059" y2="50000"/>
                            <a14:foregroundMark x1="45588" y1="23182" x2="45588" y2="23182"/>
                            <a14:foregroundMark x1="45588" y1="23182" x2="45588" y2="23182"/>
                            <a14:foregroundMark x1="49265" y1="50000" x2="49265" y2="50000"/>
                            <a14:foregroundMark x1="51471" y1="22273" x2="51471" y2="22273"/>
                            <a14:foregroundMark x1="52206" y1="22727" x2="52206" y2="24091"/>
                            <a14:foregroundMark x1="40441" y1="18182" x2="54412" y2="19091"/>
                            <a14:backgroundMark x1="31618" y1="5909" x2="31618" y2="5909"/>
                            <a14:backgroundMark x1="82353" y1="32727" x2="82353" y2="32727"/>
                            <a14:backgroundMark x1="82353" y1="32727" x2="82353" y2="32727"/>
                            <a14:backgroundMark x1="82353" y1="32727" x2="82353" y2="32727"/>
                            <a14:backgroundMark x1="88235" y1="59091" x2="88235" y2="59091"/>
                            <a14:backgroundMark x1="88235" y1="59091" x2="88235" y2="59091"/>
                            <a14:backgroundMark x1="88235" y1="59091" x2="88235" y2="59091"/>
                            <a14:backgroundMark x1="88235" y1="59545" x2="88235" y2="59545"/>
                            <a14:backgroundMark x1="88235" y1="59545" x2="88235" y2="59545"/>
                            <a14:backgroundMark x1="88235" y1="59545" x2="88235" y2="59545"/>
                            <a14:backgroundMark x1="88235" y1="59545" x2="88235" y2="59545"/>
                            <a14:backgroundMark x1="12500" y1="87273" x2="12500" y2="87273"/>
                            <a14:backgroundMark x1="6618" y1="89091" x2="6618" y2="89091"/>
                            <a14:backgroundMark x1="3676" y1="89091" x2="3676" y2="89091"/>
                            <a14:backgroundMark x1="3676" y1="89091" x2="3676" y2="89091"/>
                            <a14:backgroundMark x1="3676" y1="89091" x2="3676" y2="89091"/>
                            <a14:backgroundMark x1="88235" y1="42273" x2="88235" y2="45000"/>
                            <a14:backgroundMark x1="86029" y1="30000" x2="90441" y2="83182"/>
                            <a14:backgroundMark x1="87500" y1="31818" x2="87500" y2="31818"/>
                            <a14:backgroundMark x1="87500" y1="31818" x2="87500" y2="31818"/>
                            <a14:backgroundMark x1="87500" y1="31818" x2="87500" y2="31818"/>
                            <a14:backgroundMark x1="87500" y1="31818" x2="87500" y2="31818"/>
                            <a14:backgroundMark x1="87500" y1="31818" x2="87500" y2="31818"/>
                            <a14:backgroundMark x1="50000" y1="5000" x2="50000" y2="5000"/>
                            <a14:backgroundMark x1="50000" y1="8182" x2="50000" y2="8182"/>
                            <a14:backgroundMark x1="77206" y1="29545" x2="99265" y2="42273"/>
                            <a14:backgroundMark x1="735" y1="909" x2="58824" y2="2273"/>
                            <a14:backgroundMark x1="58824" y1="2273" x2="97794" y2="909"/>
                            <a14:backgroundMark x1="97794" y1="909" x2="13235" y2="1364"/>
                            <a14:backgroundMark x1="13235" y1="1364" x2="72794" y2="4091"/>
                            <a14:backgroundMark x1="72794" y1="4091" x2="22059" y2="2273"/>
                            <a14:backgroundMark x1="22059" y1="2273" x2="83088" y2="7727"/>
                            <a14:backgroundMark x1="83088" y1="7727" x2="26471" y2="5455"/>
                            <a14:backgroundMark x1="26471" y1="5455" x2="65441" y2="5455"/>
                            <a14:backgroundMark x1="65441" y1="5455" x2="21324" y2="8182"/>
                            <a14:backgroundMark x1="21324" y1="8182" x2="8088" y2="177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11" t="12430"/>
              <a:stretch/>
            </p:blipFill>
            <p:spPr>
              <a:xfrm>
                <a:off x="1574217" y="2511352"/>
                <a:ext cx="1104990" cy="1835296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4CBCD560-0324-4F99-8BB8-F51DF4D267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329" b="91549" l="7117" r="79004">
                            <a14:foregroundMark x1="51601" y1="35211" x2="51601" y2="35211"/>
                            <a14:foregroundMark x1="38434" y1="32394" x2="38434" y2="32394"/>
                            <a14:foregroundMark x1="39858" y1="15962" x2="39858" y2="15962"/>
                            <a14:foregroundMark x1="39858" y1="14085" x2="39858" y2="14085"/>
                            <a14:foregroundMark x1="38790" y1="16432" x2="38078" y2="17371"/>
                            <a14:foregroundMark x1="39858" y1="10329" x2="39858" y2="10329"/>
                            <a14:foregroundMark x1="34164" y1="30986" x2="34164" y2="30986"/>
                            <a14:foregroundMark x1="31317" y1="49765" x2="31317" y2="49765"/>
                            <a14:foregroundMark x1="30605" y1="24883" x2="30605" y2="24883"/>
                            <a14:foregroundMark x1="69751" y1="30986" x2="69751" y2="30986"/>
                            <a14:foregroundMark x1="58363" y1="30986" x2="58363" y2="30986"/>
                            <a14:foregroundMark x1="59786" y1="15962" x2="59786" y2="15962"/>
                            <a14:foregroundMark x1="59786" y1="72300" x2="59786" y2="72300"/>
                            <a14:foregroundMark x1="40925" y1="72770" x2="40925" y2="72770"/>
                            <a14:foregroundMark x1="70819" y1="54460" x2="70819" y2="54460"/>
                            <a14:foregroundMark x1="68327" y1="46479" x2="68327" y2="46479"/>
                            <a14:foregroundMark x1="79004" y1="46479" x2="79004" y2="46479"/>
                            <a14:foregroundMark x1="50178" y1="91549" x2="50178" y2="9154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66" r="14708"/>
              <a:stretch/>
            </p:blipFill>
            <p:spPr>
              <a:xfrm>
                <a:off x="8022032" y="2279026"/>
                <a:ext cx="2430650" cy="2029108"/>
              </a:xfrm>
              <a:prstGeom prst="rect">
                <a:avLst/>
              </a:prstGeom>
            </p:spPr>
          </p:pic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53D60CA4-C419-48B9-B5F5-19F9F415271E}"/>
                  </a:ext>
                </a:extLst>
              </p:cNvPr>
              <p:cNvGrpSpPr/>
              <p:nvPr/>
            </p:nvGrpSpPr>
            <p:grpSpPr>
              <a:xfrm>
                <a:off x="4946413" y="955556"/>
                <a:ext cx="1244600" cy="1244600"/>
                <a:chOff x="4946413" y="955556"/>
                <a:chExt cx="1244600" cy="1244600"/>
              </a:xfrm>
            </p:grpSpPr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7800CAD9-9BC2-4563-AB46-8C48F70DD4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>
                              <a14:foregroundMark x1="75615" y1="39031" x2="75615" y2="39031"/>
                              <a14:foregroundMark x1="64653" y1="41311" x2="64653" y2="413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5511" y="1181489"/>
                  <a:ext cx="1009554" cy="792737"/>
                </a:xfrm>
                <a:prstGeom prst="rect">
                  <a:avLst/>
                </a:prstGeom>
              </p:spPr>
            </p:pic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0EE99528-981D-4760-9503-36BCF9B81ECA}"/>
                    </a:ext>
                  </a:extLst>
                </p:cNvPr>
                <p:cNvSpPr/>
                <p:nvPr/>
              </p:nvSpPr>
              <p:spPr>
                <a:xfrm>
                  <a:off x="4946413" y="955556"/>
                  <a:ext cx="1244600" cy="12446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3716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1200" cap="none" spc="0" normalizeH="0" baseline="0" noProof="0">
                    <a:ln w="38100"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cxnSp>
            <p:nvCxnSpPr>
              <p:cNvPr id="47" name="연결선: 구부러짐 46">
                <a:extLst>
                  <a:ext uri="{FF2B5EF4-FFF2-40B4-BE49-F238E27FC236}">
                    <a16:creationId xmlns:a16="http://schemas.microsoft.com/office/drawing/2014/main" id="{3A79988C-C09D-4FCE-98F7-02013AF5C876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>
                <a:off x="6417386" y="1577856"/>
                <a:ext cx="2819971" cy="701170"/>
              </a:xfrm>
              <a:prstGeom prst="curvedConnector2">
                <a:avLst/>
              </a:prstGeom>
              <a:ln w="76200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연결선: 구부러짐 47">
                <a:extLst>
                  <a:ext uri="{FF2B5EF4-FFF2-40B4-BE49-F238E27FC236}">
                    <a16:creationId xmlns:a16="http://schemas.microsoft.com/office/drawing/2014/main" id="{853C4886-C593-424E-8BF6-82CD1B256380}"/>
                  </a:ext>
                </a:extLst>
              </p:cNvPr>
              <p:cNvCxnSpPr>
                <a:cxnSpLocks/>
                <a:endCxn id="44" idx="0"/>
              </p:cNvCxnSpPr>
              <p:nvPr/>
            </p:nvCxnSpPr>
            <p:spPr>
              <a:xfrm rot="10800000" flipV="1">
                <a:off x="2126713" y="1577856"/>
                <a:ext cx="2711991" cy="933496"/>
              </a:xfrm>
              <a:prstGeom prst="curvedConnector2">
                <a:avLst/>
              </a:prstGeom>
              <a:ln w="76200">
                <a:solidFill>
                  <a:schemeClr val="bg2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연결선: 구부러짐 48">
                <a:extLst>
                  <a:ext uri="{FF2B5EF4-FFF2-40B4-BE49-F238E27FC236}">
                    <a16:creationId xmlns:a16="http://schemas.microsoft.com/office/drawing/2014/main" id="{A16A18ED-145B-4E24-A7D7-B55B1DB24037}"/>
                  </a:ext>
                </a:extLst>
              </p:cNvPr>
              <p:cNvCxnSpPr>
                <a:cxnSpLocks/>
                <a:endCxn id="45" idx="2"/>
              </p:cNvCxnSpPr>
              <p:nvPr/>
            </p:nvCxnSpPr>
            <p:spPr>
              <a:xfrm flipV="1">
                <a:off x="6387769" y="4308134"/>
                <a:ext cx="2849588" cy="817263"/>
              </a:xfrm>
              <a:prstGeom prst="curvedConnector2">
                <a:avLst/>
              </a:prstGeom>
              <a:ln w="76200">
                <a:solidFill>
                  <a:schemeClr val="bg2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구부러짐 49">
                <a:extLst>
                  <a:ext uri="{FF2B5EF4-FFF2-40B4-BE49-F238E27FC236}">
                    <a16:creationId xmlns:a16="http://schemas.microsoft.com/office/drawing/2014/main" id="{2D53AF7D-A529-4397-A4AE-19C96BC3E269}"/>
                  </a:ext>
                </a:extLst>
              </p:cNvPr>
              <p:cNvCxnSpPr>
                <a:cxnSpLocks/>
                <a:stCxn id="44" idx="2"/>
              </p:cNvCxnSpPr>
              <p:nvPr/>
            </p:nvCxnSpPr>
            <p:spPr>
              <a:xfrm rot="16200000" flipH="1">
                <a:off x="3050854" y="3422505"/>
                <a:ext cx="863706" cy="2711991"/>
              </a:xfrm>
              <a:prstGeom prst="curvedConnector2">
                <a:avLst/>
              </a:prstGeom>
              <a:ln w="76200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245109C-5AF0-47A3-A764-8DCE3F4931A4}"/>
                  </a:ext>
                </a:extLst>
              </p:cNvPr>
              <p:cNvGrpSpPr/>
              <p:nvPr/>
            </p:nvGrpSpPr>
            <p:grpSpPr>
              <a:xfrm>
                <a:off x="4946413" y="4480214"/>
                <a:ext cx="1244600" cy="1244600"/>
                <a:chOff x="4946413" y="4480214"/>
                <a:chExt cx="1244600" cy="1244600"/>
              </a:xfrm>
            </p:grpSpPr>
            <p:pic>
              <p:nvPicPr>
                <p:cNvPr id="52" name="그림 51">
                  <a:extLst>
                    <a:ext uri="{FF2B5EF4-FFF2-40B4-BE49-F238E27FC236}">
                      <a16:creationId xmlns:a16="http://schemas.microsoft.com/office/drawing/2014/main" id="{A6979FBC-AA62-4762-8D1F-005713E2B8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5584" b="96954" l="2490" r="89627">
                              <a14:foregroundMark x1="2490" y1="15228" x2="2490" y2="15228"/>
                              <a14:foregroundMark x1="7469" y1="6091" x2="7469" y2="6091"/>
                              <a14:foregroundMark x1="36100" y1="29442" x2="36100" y2="29442"/>
                              <a14:foregroundMark x1="27801" y1="56853" x2="27801" y2="56853"/>
                              <a14:foregroundMark x1="19502" y1="56853" x2="19502" y2="56853"/>
                              <a14:foregroundMark x1="20747" y1="62437" x2="20747" y2="62437"/>
                              <a14:foregroundMark x1="46888" y1="60914" x2="46888" y2="60914"/>
                              <a14:foregroundMark x1="45228" y1="56345" x2="45228" y2="56345"/>
                              <a14:foregroundMark x1="43983" y1="68020" x2="43983" y2="68020"/>
                              <a14:foregroundMark x1="28631" y1="70558" x2="28631" y2="70558"/>
                              <a14:foregroundMark x1="17427" y1="69036" x2="17427" y2="69036"/>
                              <a14:foregroundMark x1="21992" y1="77157" x2="21992" y2="77157"/>
                              <a14:foregroundMark x1="32365" y1="75127" x2="32365" y2="75127"/>
                              <a14:foregroundMark x1="39004" y1="74619" x2="39004" y2="74619"/>
                              <a14:foregroundMark x1="55602" y1="68528" x2="55602" y2="68528"/>
                              <a14:foregroundMark x1="68880" y1="80711" x2="68880" y2="80711"/>
                              <a14:foregroundMark x1="77593" y1="96954" x2="77593" y2="9695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r="14263"/>
                <a:stretch/>
              </p:blipFill>
              <p:spPr>
                <a:xfrm>
                  <a:off x="5143169" y="4727700"/>
                  <a:ext cx="863931" cy="823690"/>
                </a:xfrm>
                <a:prstGeom prst="rect">
                  <a:avLst/>
                </a:prstGeom>
              </p:spPr>
            </p:pic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FA3CCF0-CF10-4FB7-8679-018C08BE7C1D}"/>
                    </a:ext>
                  </a:extLst>
                </p:cNvPr>
                <p:cNvSpPr/>
                <p:nvPr/>
              </p:nvSpPr>
              <p:spPr>
                <a:xfrm>
                  <a:off x="4946413" y="4480214"/>
                  <a:ext cx="1244600" cy="124460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3716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700" b="0" i="0" u="none" strike="noStrike" kern="1200" cap="none" spc="0" normalizeH="0" baseline="0" noProof="0">
                    <a:ln w="38100"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6C26C02-78B3-462C-9CEF-948214322ABF}"/>
                </a:ext>
              </a:extLst>
            </p:cNvPr>
            <p:cNvGrpSpPr/>
            <p:nvPr/>
          </p:nvGrpSpPr>
          <p:grpSpPr>
            <a:xfrm>
              <a:off x="13327199" y="2808839"/>
              <a:ext cx="3020037" cy="4309190"/>
              <a:chOff x="13351077" y="3214612"/>
              <a:chExt cx="3020037" cy="4309190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47ACE13E-7B8B-4D60-967F-745AD25AD4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9888" r="93708">
                            <a14:foregroundMark x1="24944" y1="15490" x2="24944" y2="15490"/>
                            <a14:foregroundMark x1="78876" y1="33725" x2="78876" y2="33725"/>
                            <a14:foregroundMark x1="93708" y1="41176" x2="93708" y2="41176"/>
                            <a14:foregroundMark x1="93708" y1="42157" x2="93708" y2="4215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02468" y="3214612"/>
                <a:ext cx="2517254" cy="2884940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7880CC-9ACA-44B0-ACC3-6D27552CDFA8}"/>
                  </a:ext>
                </a:extLst>
              </p:cNvPr>
              <p:cNvSpPr txBox="1"/>
              <p:nvPr/>
            </p:nvSpPr>
            <p:spPr>
              <a:xfrm>
                <a:off x="13351077" y="6692805"/>
                <a:ext cx="30200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3716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4800" b="1" i="0" u="none" strike="noStrike" kern="1200" cap="none" spc="0" normalizeH="0" baseline="0" noProof="0" dirty="0" err="1">
                    <a:ln w="12700">
                      <a:solidFill>
                        <a:srgbClr val="A5A5A5">
                          <a:lumMod val="50000"/>
                        </a:srgbClr>
                      </a:solidFill>
                      <a:prstDash val="solid"/>
                    </a:ln>
                    <a:pattFill prst="narHorz">
                      <a:fgClr>
                        <a:srgbClr val="A5A5A5"/>
                      </a:fgClr>
                      <a:bgClr>
                        <a:srgbClr val="A5A5A5">
                          <a:lumMod val="40000"/>
                          <a:lumOff val="60000"/>
                        </a:srgbClr>
                      </a:bgClr>
                    </a:pattFill>
                    <a:effectLst>
                      <a:innerShdw blurRad="177800">
                        <a:srgbClr val="A5A5A5">
                          <a:lumMod val="50000"/>
                        </a:srgbClr>
                      </a:innerShdw>
                    </a:effectLst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Smishing</a:t>
                </a:r>
                <a:endParaRPr kumimoji="0" lang="ko-KR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165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72873" y="5817525"/>
            <a:ext cx="22831461" cy="4468189"/>
            <a:chOff x="-2272873" y="5817525"/>
            <a:chExt cx="22831461" cy="44681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72873" y="5817525"/>
              <a:ext cx="22831461" cy="44681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1462" y="7365342"/>
            <a:ext cx="2116693" cy="1940425"/>
            <a:chOff x="1561462" y="7365342"/>
            <a:chExt cx="2116693" cy="1940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15" y="6395130"/>
              <a:ext cx="4233386" cy="388085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1462" y="7365342"/>
              <a:ext cx="2116693" cy="19404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08147" y="8769285"/>
            <a:ext cx="2423322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카테고리명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3735812" y="7365342"/>
            <a:ext cx="2116693" cy="1940425"/>
            <a:chOff x="3735812" y="7365342"/>
            <a:chExt cx="2116693" cy="19404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7465" y="6395130"/>
              <a:ext cx="4233386" cy="388085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5812" y="7365342"/>
              <a:ext cx="2116693" cy="19404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37487" y="7592462"/>
            <a:ext cx="1364643" cy="1190018"/>
            <a:chOff x="1937487" y="7592462"/>
            <a:chExt cx="1364643" cy="11900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7487" y="7592462"/>
              <a:ext cx="1364643" cy="119001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582497" y="8769285"/>
            <a:ext cx="2423322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카테고리명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4461220" y="7766290"/>
            <a:ext cx="704513" cy="930611"/>
            <a:chOff x="4461220" y="7766290"/>
            <a:chExt cx="704513" cy="9306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1220" y="7766290"/>
              <a:ext cx="704513" cy="9306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10161" y="7365342"/>
            <a:ext cx="2116693" cy="1940425"/>
            <a:chOff x="5910161" y="7365342"/>
            <a:chExt cx="2116693" cy="19404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1815" y="6395130"/>
              <a:ext cx="4233386" cy="388085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0161" y="7365342"/>
              <a:ext cx="2116693" cy="194042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756847" y="8769285"/>
            <a:ext cx="2423322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카테고리명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6622442" y="7725496"/>
            <a:ext cx="692131" cy="922841"/>
            <a:chOff x="6622442" y="7725496"/>
            <a:chExt cx="692131" cy="92284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2442" y="7725496"/>
              <a:ext cx="692131" cy="9228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612888" y="7365342"/>
            <a:ext cx="2116693" cy="1940425"/>
            <a:chOff x="-612888" y="7365342"/>
            <a:chExt cx="2116693" cy="194042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71234" y="6395130"/>
              <a:ext cx="4233386" cy="388085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12888" y="7365342"/>
              <a:ext cx="2116693" cy="1940425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-766202" y="8769285"/>
            <a:ext cx="2423322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카테고리명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43536" y="7754520"/>
            <a:ext cx="803845" cy="906040"/>
            <a:chOff x="43536" y="7754520"/>
            <a:chExt cx="803845" cy="90604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536" y="7754520"/>
              <a:ext cx="803845" cy="9060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58860" y="7365342"/>
            <a:ext cx="2116693" cy="1940425"/>
            <a:chOff x="10258860" y="7365342"/>
            <a:chExt cx="2116693" cy="194042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0514" y="6395130"/>
              <a:ext cx="4233386" cy="3880850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58860" y="7365342"/>
              <a:ext cx="2116693" cy="194042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0105546" y="8769285"/>
            <a:ext cx="2423322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카테고리명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10915284" y="7754520"/>
            <a:ext cx="803845" cy="906040"/>
            <a:chOff x="10915284" y="7754520"/>
            <a:chExt cx="803845" cy="90604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15284" y="7754520"/>
              <a:ext cx="803845" cy="9060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04468" y="-757437"/>
            <a:ext cx="9475175" cy="17371429"/>
            <a:chOff x="4714498" y="146056"/>
            <a:chExt cx="9475175" cy="173714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14498" y="146056"/>
              <a:ext cx="9475175" cy="17371429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0621" y="4956915"/>
              <a:ext cx="4737587" cy="868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433210" y="7365342"/>
            <a:ext cx="2116693" cy="1940425"/>
            <a:chOff x="12433210" y="7365342"/>
            <a:chExt cx="2116693" cy="194042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74863" y="6395130"/>
              <a:ext cx="4233386" cy="3880850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33210" y="7365342"/>
              <a:ext cx="2116693" cy="1940425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12279895" y="8769285"/>
            <a:ext cx="2423322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카테고리명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12809235" y="7592462"/>
            <a:ext cx="1364643" cy="1190018"/>
            <a:chOff x="12809235" y="7592462"/>
            <a:chExt cx="1364643" cy="119001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09235" y="7592462"/>
              <a:ext cx="1364643" cy="1190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607559" y="7365342"/>
            <a:ext cx="2116693" cy="1940425"/>
            <a:chOff x="14607559" y="7365342"/>
            <a:chExt cx="2116693" cy="194042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49213" y="6395130"/>
              <a:ext cx="4233386" cy="3880850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07559" y="7365342"/>
              <a:ext cx="2116693" cy="1940425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14454245" y="8769285"/>
            <a:ext cx="2423322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카테고리명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15332968" y="7766290"/>
            <a:ext cx="704513" cy="930611"/>
            <a:chOff x="15332968" y="7766290"/>
            <a:chExt cx="704513" cy="93061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32968" y="7766290"/>
              <a:ext cx="704513" cy="93061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781909" y="7365342"/>
            <a:ext cx="2116693" cy="1940425"/>
            <a:chOff x="16781909" y="7365342"/>
            <a:chExt cx="2116693" cy="194042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3562" y="6395130"/>
              <a:ext cx="4233386" cy="3880850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81909" y="7365342"/>
              <a:ext cx="2116693" cy="1940425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16628594" y="8769285"/>
            <a:ext cx="2423322" cy="29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카테고리명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18" name="그룹 1018"/>
          <p:cNvGrpSpPr/>
          <p:nvPr/>
        </p:nvGrpSpPr>
        <p:grpSpPr>
          <a:xfrm>
            <a:off x="17494190" y="7725496"/>
            <a:ext cx="692131" cy="922841"/>
            <a:chOff x="17494190" y="7725496"/>
            <a:chExt cx="692131" cy="92284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94190" y="7725496"/>
              <a:ext cx="692131" cy="922841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7881850" y="8728313"/>
            <a:ext cx="2522015" cy="3885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카테고리명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396781" y="4704795"/>
            <a:ext cx="267676" cy="221903"/>
            <a:chOff x="7396781" y="4704795"/>
            <a:chExt cx="267676" cy="221903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96781" y="4704795"/>
              <a:ext cx="267676" cy="22190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452503" y="4524208"/>
            <a:ext cx="260507" cy="260507"/>
            <a:chOff x="10452503" y="4524208"/>
            <a:chExt cx="260507" cy="26050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52503" y="4524208"/>
              <a:ext cx="260507" cy="26050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741581" y="4575289"/>
            <a:ext cx="260507" cy="177391"/>
            <a:chOff x="10741581" y="4575289"/>
            <a:chExt cx="260507" cy="177391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1581" y="4575289"/>
              <a:ext cx="260507" cy="17739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558730" y="7619048"/>
            <a:ext cx="1168254" cy="1094211"/>
            <a:chOff x="8558730" y="7619048"/>
            <a:chExt cx="1168254" cy="1094211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58730" y="7619048"/>
              <a:ext cx="1168254" cy="1094211"/>
            </a:xfrm>
            <a:prstGeom prst="rect">
              <a:avLst/>
            </a:prstGeom>
          </p:spPr>
        </p:pic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CEAF213E-4365-4A31-94A0-3BD620D9C0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130" y="5041241"/>
            <a:ext cx="4091411" cy="619826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C1805E0-FC70-4DE1-A74B-47979BA453DA}"/>
              </a:ext>
            </a:extLst>
          </p:cNvPr>
          <p:cNvGrpSpPr/>
          <p:nvPr/>
        </p:nvGrpSpPr>
        <p:grpSpPr>
          <a:xfrm>
            <a:off x="515958" y="4053422"/>
            <a:ext cx="4737587" cy="8685714"/>
            <a:chOff x="515958" y="4053422"/>
            <a:chExt cx="4737587" cy="8685714"/>
          </a:xfrm>
        </p:grpSpPr>
        <p:pic>
          <p:nvPicPr>
            <p:cNvPr id="83" name="Object 46">
              <a:extLst>
                <a:ext uri="{FF2B5EF4-FFF2-40B4-BE49-F238E27FC236}">
                  <a16:creationId xmlns:a16="http://schemas.microsoft.com/office/drawing/2014/main" id="{487C12B4-9D59-4CE6-BAB2-7B9638322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958" y="4053422"/>
              <a:ext cx="4737587" cy="8685714"/>
            </a:xfrm>
            <a:prstGeom prst="rect">
              <a:avLst/>
            </a:prstGeom>
          </p:spPr>
        </p:pic>
        <p:grpSp>
          <p:nvGrpSpPr>
            <p:cNvPr id="84" name="그룹 1022">
              <a:extLst>
                <a:ext uri="{FF2B5EF4-FFF2-40B4-BE49-F238E27FC236}">
                  <a16:creationId xmlns:a16="http://schemas.microsoft.com/office/drawing/2014/main" id="{F74B1933-B9CB-4AA7-99CB-5912B081B840}"/>
                </a:ext>
              </a:extLst>
            </p:cNvPr>
            <p:cNvGrpSpPr/>
            <p:nvPr/>
          </p:nvGrpSpPr>
          <p:grpSpPr>
            <a:xfrm>
              <a:off x="1040747" y="4709794"/>
              <a:ext cx="267676" cy="221903"/>
              <a:chOff x="7396781" y="4704795"/>
              <a:chExt cx="267676" cy="221903"/>
            </a:xfrm>
          </p:grpSpPr>
          <p:pic>
            <p:nvPicPr>
              <p:cNvPr id="87" name="Object 89">
                <a:extLst>
                  <a:ext uri="{FF2B5EF4-FFF2-40B4-BE49-F238E27FC236}">
                    <a16:creationId xmlns:a16="http://schemas.microsoft.com/office/drawing/2014/main" id="{0D7D8096-9C50-493D-857B-6A9311111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396781" y="4704795"/>
                <a:ext cx="267676" cy="221903"/>
              </a:xfrm>
              <a:prstGeom prst="rect">
                <a:avLst/>
              </a:prstGeom>
            </p:spPr>
          </p:pic>
        </p:grpSp>
        <p:grpSp>
          <p:nvGrpSpPr>
            <p:cNvPr id="89" name="그룹 1023">
              <a:extLst>
                <a:ext uri="{FF2B5EF4-FFF2-40B4-BE49-F238E27FC236}">
                  <a16:creationId xmlns:a16="http://schemas.microsoft.com/office/drawing/2014/main" id="{4EC7DCBA-177A-44D0-98BF-5B5988D6B6C8}"/>
                </a:ext>
              </a:extLst>
            </p:cNvPr>
            <p:cNvGrpSpPr/>
            <p:nvPr/>
          </p:nvGrpSpPr>
          <p:grpSpPr>
            <a:xfrm>
              <a:off x="4203277" y="4529282"/>
              <a:ext cx="260507" cy="260507"/>
              <a:chOff x="10452503" y="4524208"/>
              <a:chExt cx="260507" cy="260507"/>
            </a:xfrm>
          </p:grpSpPr>
          <p:pic>
            <p:nvPicPr>
              <p:cNvPr id="91" name="Object 92">
                <a:extLst>
                  <a:ext uri="{FF2B5EF4-FFF2-40B4-BE49-F238E27FC236}">
                    <a16:creationId xmlns:a16="http://schemas.microsoft.com/office/drawing/2014/main" id="{9B613C45-802D-4731-BA5C-006F8589C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52503" y="4524208"/>
                <a:ext cx="260507" cy="260507"/>
              </a:xfrm>
              <a:prstGeom prst="rect">
                <a:avLst/>
              </a:prstGeom>
            </p:spPr>
          </p:pic>
        </p:grpSp>
        <p:grpSp>
          <p:nvGrpSpPr>
            <p:cNvPr id="92" name="그룹 1024">
              <a:extLst>
                <a:ext uri="{FF2B5EF4-FFF2-40B4-BE49-F238E27FC236}">
                  <a16:creationId xmlns:a16="http://schemas.microsoft.com/office/drawing/2014/main" id="{7488DA3B-DE89-4900-B295-40342D951E54}"/>
                </a:ext>
              </a:extLst>
            </p:cNvPr>
            <p:cNvGrpSpPr/>
            <p:nvPr/>
          </p:nvGrpSpPr>
          <p:grpSpPr>
            <a:xfrm>
              <a:off x="4492355" y="4580363"/>
              <a:ext cx="260507" cy="177391"/>
              <a:chOff x="10741581" y="4575289"/>
              <a:chExt cx="260507" cy="177391"/>
            </a:xfrm>
          </p:grpSpPr>
          <p:pic>
            <p:nvPicPr>
              <p:cNvPr id="94" name="Object 95">
                <a:extLst>
                  <a:ext uri="{FF2B5EF4-FFF2-40B4-BE49-F238E27FC236}">
                    <a16:creationId xmlns:a16="http://schemas.microsoft.com/office/drawing/2014/main" id="{8DF3D30B-10AE-4891-803D-98C61000F0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741581" y="4575289"/>
                <a:ext cx="260507" cy="177391"/>
              </a:xfrm>
              <a:prstGeom prst="rect">
                <a:avLst/>
              </a:prstGeom>
            </p:spPr>
          </p:pic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2660417-E388-4E6E-92BE-0A0252AF393E}"/>
              </a:ext>
            </a:extLst>
          </p:cNvPr>
          <p:cNvGrpSpPr/>
          <p:nvPr/>
        </p:nvGrpSpPr>
        <p:grpSpPr>
          <a:xfrm>
            <a:off x="12977029" y="4053422"/>
            <a:ext cx="4737587" cy="8685714"/>
            <a:chOff x="515958" y="4053422"/>
            <a:chExt cx="4737587" cy="8685714"/>
          </a:xfrm>
        </p:grpSpPr>
        <p:pic>
          <p:nvPicPr>
            <p:cNvPr id="98" name="Object 46">
              <a:extLst>
                <a:ext uri="{FF2B5EF4-FFF2-40B4-BE49-F238E27FC236}">
                  <a16:creationId xmlns:a16="http://schemas.microsoft.com/office/drawing/2014/main" id="{D17C81C9-8C7E-4DCF-BC86-1D26EF621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958" y="4053422"/>
              <a:ext cx="4737587" cy="8685714"/>
            </a:xfrm>
            <a:prstGeom prst="rect">
              <a:avLst/>
            </a:prstGeom>
          </p:spPr>
        </p:pic>
        <p:grpSp>
          <p:nvGrpSpPr>
            <p:cNvPr id="100" name="그룹 1022">
              <a:extLst>
                <a:ext uri="{FF2B5EF4-FFF2-40B4-BE49-F238E27FC236}">
                  <a16:creationId xmlns:a16="http://schemas.microsoft.com/office/drawing/2014/main" id="{B119603B-7799-4898-85D3-F1C2C8812B90}"/>
                </a:ext>
              </a:extLst>
            </p:cNvPr>
            <p:cNvGrpSpPr/>
            <p:nvPr/>
          </p:nvGrpSpPr>
          <p:grpSpPr>
            <a:xfrm>
              <a:off x="1040747" y="4709794"/>
              <a:ext cx="267676" cy="221903"/>
              <a:chOff x="7396781" y="4704795"/>
              <a:chExt cx="267676" cy="221903"/>
            </a:xfrm>
          </p:grpSpPr>
          <p:pic>
            <p:nvPicPr>
              <p:cNvPr id="109" name="Object 89">
                <a:extLst>
                  <a:ext uri="{FF2B5EF4-FFF2-40B4-BE49-F238E27FC236}">
                    <a16:creationId xmlns:a16="http://schemas.microsoft.com/office/drawing/2014/main" id="{C1133760-33A6-408C-B7B3-56DC11F219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396781" y="4704795"/>
                <a:ext cx="267676" cy="221903"/>
              </a:xfrm>
              <a:prstGeom prst="rect">
                <a:avLst/>
              </a:prstGeom>
            </p:spPr>
          </p:pic>
        </p:grpSp>
        <p:grpSp>
          <p:nvGrpSpPr>
            <p:cNvPr id="105" name="그룹 1023">
              <a:extLst>
                <a:ext uri="{FF2B5EF4-FFF2-40B4-BE49-F238E27FC236}">
                  <a16:creationId xmlns:a16="http://schemas.microsoft.com/office/drawing/2014/main" id="{24CB51F1-C5F3-44C5-821D-EAA4F148B524}"/>
                </a:ext>
              </a:extLst>
            </p:cNvPr>
            <p:cNvGrpSpPr/>
            <p:nvPr/>
          </p:nvGrpSpPr>
          <p:grpSpPr>
            <a:xfrm>
              <a:off x="4203277" y="4529282"/>
              <a:ext cx="260507" cy="260507"/>
              <a:chOff x="10452503" y="4524208"/>
              <a:chExt cx="260507" cy="260507"/>
            </a:xfrm>
          </p:grpSpPr>
          <p:pic>
            <p:nvPicPr>
              <p:cNvPr id="108" name="Object 92">
                <a:extLst>
                  <a:ext uri="{FF2B5EF4-FFF2-40B4-BE49-F238E27FC236}">
                    <a16:creationId xmlns:a16="http://schemas.microsoft.com/office/drawing/2014/main" id="{A2070E93-89F3-4410-959F-BBC2EF7B4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52503" y="4524208"/>
                <a:ext cx="260507" cy="260507"/>
              </a:xfrm>
              <a:prstGeom prst="rect">
                <a:avLst/>
              </a:prstGeom>
            </p:spPr>
          </p:pic>
        </p:grpSp>
        <p:grpSp>
          <p:nvGrpSpPr>
            <p:cNvPr id="106" name="그룹 1024">
              <a:extLst>
                <a:ext uri="{FF2B5EF4-FFF2-40B4-BE49-F238E27FC236}">
                  <a16:creationId xmlns:a16="http://schemas.microsoft.com/office/drawing/2014/main" id="{D2DDF23B-6615-48F2-96B8-23A3F3EA997E}"/>
                </a:ext>
              </a:extLst>
            </p:cNvPr>
            <p:cNvGrpSpPr/>
            <p:nvPr/>
          </p:nvGrpSpPr>
          <p:grpSpPr>
            <a:xfrm>
              <a:off x="4492355" y="4580363"/>
              <a:ext cx="260507" cy="177391"/>
              <a:chOff x="10741581" y="4575289"/>
              <a:chExt cx="260507" cy="177391"/>
            </a:xfrm>
          </p:grpSpPr>
          <p:pic>
            <p:nvPicPr>
              <p:cNvPr id="107" name="Object 95">
                <a:extLst>
                  <a:ext uri="{FF2B5EF4-FFF2-40B4-BE49-F238E27FC236}">
                    <a16:creationId xmlns:a16="http://schemas.microsoft.com/office/drawing/2014/main" id="{A90F5E5C-0E2D-426E-B3C6-8E50225248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741581" y="4575289"/>
                <a:ext cx="260507" cy="177391"/>
              </a:xfrm>
              <a:prstGeom prst="rect">
                <a:avLst/>
              </a:prstGeom>
            </p:spPr>
          </p:pic>
        </p:grpSp>
      </p:grpSp>
      <p:pic>
        <p:nvPicPr>
          <p:cNvPr id="111" name="그림 110">
            <a:extLst>
              <a:ext uri="{FF2B5EF4-FFF2-40B4-BE49-F238E27FC236}">
                <a16:creationId xmlns:a16="http://schemas.microsoft.com/office/drawing/2014/main" id="{A624FEDA-EAB2-48D7-AFD2-811776D1A1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99" y="5041241"/>
            <a:ext cx="4140781" cy="6125656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46FDE00E-B84E-47D4-8067-9A43852CE4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164" y="5041241"/>
            <a:ext cx="4140043" cy="619826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B726303-90B3-4AE4-9B3F-80D790D5BD61}"/>
              </a:ext>
            </a:extLst>
          </p:cNvPr>
          <p:cNvSpPr txBox="1"/>
          <p:nvPr/>
        </p:nvSpPr>
        <p:spPr>
          <a:xfrm>
            <a:off x="685800" y="946726"/>
            <a:ext cx="64741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보이스피싱 예시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33600" y="6057900"/>
            <a:ext cx="22831461" cy="4468189"/>
            <a:chOff x="-2272873" y="5817525"/>
            <a:chExt cx="22831461" cy="44681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72873" y="5817525"/>
              <a:ext cx="22831461" cy="4468189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F32658-3369-458C-9854-301B3B213163}"/>
              </a:ext>
            </a:extLst>
          </p:cNvPr>
          <p:cNvGrpSpPr/>
          <p:nvPr/>
        </p:nvGrpSpPr>
        <p:grpSpPr>
          <a:xfrm>
            <a:off x="2362200" y="3109118"/>
            <a:ext cx="13868400" cy="922712"/>
            <a:chOff x="1439004" y="2659721"/>
            <a:chExt cx="13868400" cy="922712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7953D9E-AEBC-48AA-980C-788B362E2116}"/>
                </a:ext>
              </a:extLst>
            </p:cNvPr>
            <p:cNvSpPr/>
            <p:nvPr/>
          </p:nvSpPr>
          <p:spPr>
            <a:xfrm>
              <a:off x="1439004" y="2659721"/>
              <a:ext cx="13868400" cy="92271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71D52A-93F4-4B57-BA1F-9DCFD822994E}"/>
                </a:ext>
              </a:extLst>
            </p:cNvPr>
            <p:cNvSpPr txBox="1"/>
            <p:nvPr/>
          </p:nvSpPr>
          <p:spPr>
            <a:xfrm>
              <a:off x="3765323" y="2805606"/>
              <a:ext cx="95096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올해 보이스피싱 범죄 피해액 </a:t>
              </a:r>
              <a:r>
                <a:rPr lang="en-US" altLang="ko-KR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</a:t>
              </a:r>
              <a:r>
                <a:rPr lang="ko-KR" altLang="en-US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조원 이를 전망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BFED1CC-2B56-42E2-84FF-FC7044733565}"/>
              </a:ext>
            </a:extLst>
          </p:cNvPr>
          <p:cNvGrpSpPr/>
          <p:nvPr/>
        </p:nvGrpSpPr>
        <p:grpSpPr>
          <a:xfrm>
            <a:off x="2347930" y="4901983"/>
            <a:ext cx="13868400" cy="922712"/>
            <a:chOff x="1439004" y="4545752"/>
            <a:chExt cx="13868400" cy="922712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337D758-8183-4BA1-9D25-38FCBA0CD0A4}"/>
                </a:ext>
              </a:extLst>
            </p:cNvPr>
            <p:cNvSpPr/>
            <p:nvPr/>
          </p:nvSpPr>
          <p:spPr>
            <a:xfrm>
              <a:off x="1439004" y="4545752"/>
              <a:ext cx="13868400" cy="92271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2422B0-2C49-447B-891C-2315CAF426F4}"/>
                </a:ext>
              </a:extLst>
            </p:cNvPr>
            <p:cNvSpPr txBox="1"/>
            <p:nvPr/>
          </p:nvSpPr>
          <p:spPr>
            <a:xfrm>
              <a:off x="2979317" y="4691637"/>
              <a:ext cx="1078777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배우 지망생</a:t>
              </a:r>
              <a:r>
                <a:rPr lang="en-US" altLang="ko-KR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보이스피싱 사기 피해 끝 안타까운 사망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4679059-0224-4F8C-BEC9-9D71793C3F13}"/>
              </a:ext>
            </a:extLst>
          </p:cNvPr>
          <p:cNvGrpSpPr/>
          <p:nvPr/>
        </p:nvGrpSpPr>
        <p:grpSpPr>
          <a:xfrm>
            <a:off x="2347930" y="6815040"/>
            <a:ext cx="13868400" cy="922712"/>
            <a:chOff x="1439004" y="6584184"/>
            <a:chExt cx="13868400" cy="922712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FBE5C8BB-6990-4C01-82DB-3FB6955FF78B}"/>
                </a:ext>
              </a:extLst>
            </p:cNvPr>
            <p:cNvSpPr/>
            <p:nvPr/>
          </p:nvSpPr>
          <p:spPr>
            <a:xfrm>
              <a:off x="1439004" y="6584184"/>
              <a:ext cx="13868400" cy="92271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F002A5-E629-46E1-9570-760D7941AE3C}"/>
                </a:ext>
              </a:extLst>
            </p:cNvPr>
            <p:cNvSpPr txBox="1"/>
            <p:nvPr/>
          </p:nvSpPr>
          <p:spPr>
            <a:xfrm>
              <a:off x="3140075" y="6764717"/>
              <a:ext cx="10494798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보이스피싱 </a:t>
              </a:r>
              <a:r>
                <a:rPr lang="en-US" altLang="ko-KR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10</a:t>
              </a:r>
              <a:r>
                <a:rPr lang="ko-KR" altLang="en-US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년간 피해액 </a:t>
              </a:r>
              <a:r>
                <a:rPr lang="en-US" altLang="ko-KR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3.2</a:t>
              </a:r>
              <a:r>
                <a:rPr lang="ko-KR" altLang="en-US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조</a:t>
              </a:r>
              <a:r>
                <a:rPr lang="en-US" altLang="ko-KR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.. </a:t>
              </a:r>
              <a:r>
                <a:rPr lang="ko-KR" altLang="en-US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매일 </a:t>
              </a:r>
              <a:r>
                <a:rPr lang="en-US" altLang="ko-KR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71</a:t>
              </a:r>
              <a:r>
                <a:rPr lang="ko-KR" altLang="en-US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명 당한다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088B007-60DC-40B8-AA2F-F91F70D2C563}"/>
              </a:ext>
            </a:extLst>
          </p:cNvPr>
          <p:cNvGrpSpPr/>
          <p:nvPr/>
        </p:nvGrpSpPr>
        <p:grpSpPr>
          <a:xfrm>
            <a:off x="2362200" y="8564188"/>
            <a:ext cx="13868400" cy="922712"/>
            <a:chOff x="1439004" y="8564188"/>
            <a:chExt cx="13868400" cy="922712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B6180A86-1B1C-4FAB-93D6-C8C224E31F95}"/>
                </a:ext>
              </a:extLst>
            </p:cNvPr>
            <p:cNvSpPr/>
            <p:nvPr/>
          </p:nvSpPr>
          <p:spPr>
            <a:xfrm>
              <a:off x="1439004" y="8564188"/>
              <a:ext cx="13868400" cy="922712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4D5A07E-CE8F-48F9-8EA9-CABC8E5186DB}"/>
                </a:ext>
              </a:extLst>
            </p:cNvPr>
            <p:cNvSpPr txBox="1"/>
            <p:nvPr/>
          </p:nvSpPr>
          <p:spPr>
            <a:xfrm>
              <a:off x="2386030" y="8724900"/>
              <a:ext cx="122682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“</a:t>
              </a:r>
              <a:r>
                <a:rPr lang="ko-KR" altLang="en-US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속는 사람이 </a:t>
              </a:r>
              <a:r>
                <a:rPr lang="ko-KR" altLang="en-US" sz="350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바보지</a:t>
              </a:r>
              <a:r>
                <a:rPr lang="en-US" altLang="ko-KR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” </a:t>
              </a:r>
              <a:r>
                <a:rPr lang="ko-KR" altLang="en-US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했는데</a:t>
              </a:r>
              <a:r>
                <a:rPr lang="en-US" altLang="ko-KR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… </a:t>
              </a:r>
              <a:r>
                <a:rPr lang="ko-KR" altLang="en-US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보이스피싱에 </a:t>
              </a:r>
              <a:r>
                <a:rPr lang="en-US" altLang="ko-KR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7</a:t>
              </a:r>
              <a:r>
                <a:rPr lang="ko-KR" altLang="en-US" sz="3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억 날린 남편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FD6BDCA-BCCA-4B1A-91B3-0D777268E830}"/>
              </a:ext>
            </a:extLst>
          </p:cNvPr>
          <p:cNvSpPr txBox="1"/>
          <p:nvPr/>
        </p:nvSpPr>
        <p:spPr>
          <a:xfrm>
            <a:off x="685800" y="946726"/>
            <a:ext cx="64741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보이스피싱 </a:t>
            </a:r>
            <a:r>
              <a:rPr lang="ko-KR" altLang="en-US" sz="50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현황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B1AF705-322E-492B-B855-4C6A2C925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833709"/>
              </p:ext>
            </p:extLst>
          </p:nvPr>
        </p:nvGraphicFramePr>
        <p:xfrm>
          <a:off x="2255055" y="2447072"/>
          <a:ext cx="13777889" cy="1782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6137">
                  <a:extLst>
                    <a:ext uri="{9D8B030D-6E8A-4147-A177-3AD203B41FA5}">
                      <a16:colId xmlns:a16="http://schemas.microsoft.com/office/drawing/2014/main" val="1347115257"/>
                    </a:ext>
                  </a:extLst>
                </a:gridCol>
                <a:gridCol w="2647938">
                  <a:extLst>
                    <a:ext uri="{9D8B030D-6E8A-4147-A177-3AD203B41FA5}">
                      <a16:colId xmlns:a16="http://schemas.microsoft.com/office/drawing/2014/main" val="910098361"/>
                    </a:ext>
                  </a:extLst>
                </a:gridCol>
                <a:gridCol w="2647938">
                  <a:extLst>
                    <a:ext uri="{9D8B030D-6E8A-4147-A177-3AD203B41FA5}">
                      <a16:colId xmlns:a16="http://schemas.microsoft.com/office/drawing/2014/main" val="2516913956"/>
                    </a:ext>
                  </a:extLst>
                </a:gridCol>
                <a:gridCol w="2647938">
                  <a:extLst>
                    <a:ext uri="{9D8B030D-6E8A-4147-A177-3AD203B41FA5}">
                      <a16:colId xmlns:a16="http://schemas.microsoft.com/office/drawing/2014/main" val="1562327421"/>
                    </a:ext>
                  </a:extLst>
                </a:gridCol>
                <a:gridCol w="2647938">
                  <a:extLst>
                    <a:ext uri="{9D8B030D-6E8A-4147-A177-3AD203B41FA5}">
                      <a16:colId xmlns:a16="http://schemas.microsoft.com/office/drawing/2014/main" val="23461176"/>
                    </a:ext>
                  </a:extLst>
                </a:gridCol>
              </a:tblGrid>
              <a:tr h="504405">
                <a:tc>
                  <a:txBody>
                    <a:bodyPr/>
                    <a:lstStyle/>
                    <a:p>
                      <a:pPr algn="ctr" latinLnBrk="1"/>
                      <a:endParaRPr lang="ko-KR" altLang="en-US" sz="3000" b="1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300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2018</a:t>
                      </a:r>
                      <a:r>
                        <a:rPr lang="ko-KR" altLang="en-US" sz="300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년</a:t>
                      </a:r>
                      <a:endParaRPr lang="en-US" altLang="ko-KR" sz="3000" b="1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300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2019</a:t>
                      </a:r>
                      <a:r>
                        <a:rPr lang="ko-KR" altLang="en-US" sz="300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300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2020</a:t>
                      </a:r>
                      <a:r>
                        <a:rPr lang="ko-KR" altLang="en-US" sz="300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300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</a:t>
                      </a:r>
                      <a:r>
                        <a:rPr lang="ko-KR" altLang="en-US" sz="300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32767"/>
                  </a:ext>
                </a:extLst>
              </a:tr>
              <a:tr h="616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피해 발생 건수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3000" b="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34,132</a:t>
                      </a:r>
                      <a:endParaRPr lang="ko-KR" altLang="en-US" sz="3000" b="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3000" b="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37,667</a:t>
                      </a:r>
                      <a:endParaRPr lang="ko-KR" altLang="en-US" sz="3000" b="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3000" b="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31,681</a:t>
                      </a:r>
                      <a:endParaRPr lang="ko-KR" altLang="en-US" sz="3000" b="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3000" b="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30,982</a:t>
                      </a:r>
                      <a:endParaRPr lang="ko-KR" altLang="en-US" sz="3000" b="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249352"/>
                  </a:ext>
                </a:extLst>
              </a:tr>
              <a:tr h="6166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피해 액수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3000" b="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4,040</a:t>
                      </a:r>
                      <a:r>
                        <a:rPr lang="ko-KR" altLang="en-US" sz="3000" b="0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억원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b="0" kern="1200" dirty="0">
                          <a:solidFill>
                            <a:sysClr val="windowText" lastClr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6,398</a:t>
                      </a:r>
                      <a:r>
                        <a:rPr lang="ko-KR" altLang="en-US" sz="3000" b="0" kern="1200" dirty="0">
                          <a:solidFill>
                            <a:sysClr val="windowText" lastClr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억원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b="0" kern="1200" dirty="0">
                          <a:solidFill>
                            <a:sysClr val="windowText" lastClr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7,000</a:t>
                      </a:r>
                      <a:r>
                        <a:rPr lang="ko-KR" altLang="en-US" sz="3000" b="0" kern="1200" dirty="0">
                          <a:solidFill>
                            <a:sysClr val="windowText" lastClr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억원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b="0" kern="1200" dirty="0">
                          <a:solidFill>
                            <a:sysClr val="windowText" lastClr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7,744</a:t>
                      </a:r>
                      <a:r>
                        <a:rPr lang="ko-KR" altLang="en-US" sz="3000" b="0" kern="1200" dirty="0">
                          <a:solidFill>
                            <a:sysClr val="windowText" lastClr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  <a:cs typeface="+mn-cs"/>
                        </a:rPr>
                        <a:t>억원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493030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CA78930F-B0E5-433E-911E-228CE1A8CAC3}"/>
              </a:ext>
            </a:extLst>
          </p:cNvPr>
          <p:cNvGrpSpPr/>
          <p:nvPr/>
        </p:nvGrpSpPr>
        <p:grpSpPr>
          <a:xfrm>
            <a:off x="2359373" y="4762500"/>
            <a:ext cx="13673571" cy="5354598"/>
            <a:chOff x="2262705" y="2562645"/>
            <a:chExt cx="13762590" cy="6446737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465BC873-B555-4289-ABB1-C5DABC62D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2705" y="2562645"/>
              <a:ext cx="6683996" cy="563755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B66C19EF-5570-4C3A-9F6D-FEC759AA1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2530" y="2568590"/>
              <a:ext cx="6682765" cy="56316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83433F-4B73-4496-809E-2DE16C8B5BCF}"/>
                </a:ext>
              </a:extLst>
            </p:cNvPr>
            <p:cNvSpPr txBox="1"/>
            <p:nvPr/>
          </p:nvSpPr>
          <p:spPr>
            <a:xfrm>
              <a:off x="3751291" y="8342389"/>
              <a:ext cx="3706821" cy="66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연도별 피해 발생 건수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39F13C-2C17-4768-949F-3697CD475183}"/>
                </a:ext>
              </a:extLst>
            </p:cNvPr>
            <p:cNvSpPr txBox="1"/>
            <p:nvPr/>
          </p:nvSpPr>
          <p:spPr>
            <a:xfrm>
              <a:off x="11206856" y="8342389"/>
              <a:ext cx="3483460" cy="66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연도별 피해 액수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489033-3748-4557-AAE9-E49041B44062}"/>
              </a:ext>
            </a:extLst>
          </p:cNvPr>
          <p:cNvSpPr txBox="1"/>
          <p:nvPr/>
        </p:nvSpPr>
        <p:spPr>
          <a:xfrm>
            <a:off x="15011400" y="4229100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출처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경찰청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32704A-B168-4D84-BC6F-29A667BEA107}"/>
              </a:ext>
            </a:extLst>
          </p:cNvPr>
          <p:cNvSpPr txBox="1"/>
          <p:nvPr/>
        </p:nvSpPr>
        <p:spPr>
          <a:xfrm>
            <a:off x="685800" y="946726"/>
            <a:ext cx="64741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보이스피싱 </a:t>
            </a:r>
            <a:r>
              <a:rPr lang="ko-KR" altLang="en-US" sz="5000" b="1" dirty="0">
                <a:solidFill>
                  <a:prstClr val="black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현황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51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72873" y="5817525"/>
            <a:ext cx="22831461" cy="4468189"/>
            <a:chOff x="-2272873" y="5817525"/>
            <a:chExt cx="22831461" cy="44681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72873" y="5817525"/>
              <a:ext cx="22831461" cy="4468189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680191-2515-4B04-9574-8A006DF57A66}"/>
              </a:ext>
            </a:extLst>
          </p:cNvPr>
          <p:cNvGrpSpPr/>
          <p:nvPr/>
        </p:nvGrpSpPr>
        <p:grpSpPr>
          <a:xfrm>
            <a:off x="-230754" y="2464609"/>
            <a:ext cx="6250164" cy="7363275"/>
            <a:chOff x="-230754" y="2464609"/>
            <a:chExt cx="6250164" cy="73632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F64BF25-6920-4FB9-8458-52500AA34149}"/>
                </a:ext>
              </a:extLst>
            </p:cNvPr>
            <p:cNvGrpSpPr/>
            <p:nvPr/>
          </p:nvGrpSpPr>
          <p:grpSpPr>
            <a:xfrm>
              <a:off x="-230754" y="2464609"/>
              <a:ext cx="6250164" cy="4689454"/>
              <a:chOff x="-230754" y="2464609"/>
              <a:chExt cx="6250164" cy="4689454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-230754" y="2464609"/>
                <a:ext cx="6250164" cy="4689454"/>
                <a:chOff x="143701" y="4179251"/>
                <a:chExt cx="6250164" cy="403135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3701" y="4179251"/>
                  <a:ext cx="6250164" cy="4031356"/>
                </a:xfrm>
                <a:prstGeom prst="rect">
                  <a:avLst/>
                </a:prstGeom>
              </p:spPr>
            </p:pic>
          </p:grpSp>
          <p:pic>
            <p:nvPicPr>
              <p:cNvPr id="64" name="Picture 1">
                <a:extLst>
                  <a:ext uri="{FF2B5EF4-FFF2-40B4-BE49-F238E27FC236}">
                    <a16:creationId xmlns:a16="http://schemas.microsoft.com/office/drawing/2014/main" id="{CDA597DE-D425-44BA-9B27-17AF56F8F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000" y="2781300"/>
                <a:ext cx="5026656" cy="367414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5F3098A-B5C1-4422-8489-5A53C46CD87C}"/>
                </a:ext>
              </a:extLst>
            </p:cNvPr>
            <p:cNvGrpSpPr/>
            <p:nvPr/>
          </p:nvGrpSpPr>
          <p:grpSpPr>
            <a:xfrm>
              <a:off x="210648" y="7562127"/>
              <a:ext cx="4130938" cy="2265757"/>
              <a:chOff x="210648" y="7562127"/>
              <a:chExt cx="4130938" cy="226575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89071A-EF7B-4BCC-8431-752AEA9DF4C7}"/>
                  </a:ext>
                </a:extLst>
              </p:cNvPr>
              <p:cNvSpPr txBox="1"/>
              <p:nvPr/>
            </p:nvSpPr>
            <p:spPr>
              <a:xfrm>
                <a:off x="210648" y="7562127"/>
                <a:ext cx="260875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0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데이터 </a:t>
                </a:r>
                <a:r>
                  <a:rPr lang="ko-KR" altLang="en-US" sz="3000" dirty="0" err="1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크롤링</a:t>
                </a:r>
                <a:endParaRPr lang="ko-KR" altLang="en-US" sz="3000" dirty="0"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51275CF-DDCE-46F7-9FF0-70FA761ED8E1}"/>
                  </a:ext>
                </a:extLst>
              </p:cNvPr>
              <p:cNvSpPr txBox="1"/>
              <p:nvPr/>
            </p:nvSpPr>
            <p:spPr>
              <a:xfrm>
                <a:off x="210648" y="8350556"/>
                <a:ext cx="413093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구글</a:t>
                </a:r>
                <a:endParaRPr lang="en-US" altLang="ko-KR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네이버</a:t>
                </a:r>
                <a:endParaRPr lang="en-US" altLang="ko-KR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다음</a:t>
                </a:r>
                <a:endParaRPr lang="en-US" altLang="ko-KR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b="1" dirty="0" err="1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인스타그램</a:t>
                </a:r>
                <a:endParaRPr lang="en-US" altLang="ko-KR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페이스북</a:t>
                </a:r>
                <a:endParaRPr lang="en-US" altLang="ko-KR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6555590-2E38-4E14-BCEF-36A9F9C5C303}"/>
              </a:ext>
            </a:extLst>
          </p:cNvPr>
          <p:cNvGrpSpPr/>
          <p:nvPr/>
        </p:nvGrpSpPr>
        <p:grpSpPr>
          <a:xfrm>
            <a:off x="5766810" y="2464609"/>
            <a:ext cx="6250164" cy="6809277"/>
            <a:chOff x="5766810" y="2464609"/>
            <a:chExt cx="6250164" cy="680927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D58C17A-AC41-4A20-8E94-179A2ACD155D}"/>
                </a:ext>
              </a:extLst>
            </p:cNvPr>
            <p:cNvGrpSpPr/>
            <p:nvPr/>
          </p:nvGrpSpPr>
          <p:grpSpPr>
            <a:xfrm>
              <a:off x="5766810" y="2464609"/>
              <a:ext cx="6250164" cy="4689454"/>
              <a:chOff x="11656836" y="2464609"/>
              <a:chExt cx="6250164" cy="4689454"/>
            </a:xfrm>
          </p:grpSpPr>
          <p:grpSp>
            <p:nvGrpSpPr>
              <p:cNvPr id="69" name="그룹 1009">
                <a:extLst>
                  <a:ext uri="{FF2B5EF4-FFF2-40B4-BE49-F238E27FC236}">
                    <a16:creationId xmlns:a16="http://schemas.microsoft.com/office/drawing/2014/main" id="{10B3EC59-E07B-421B-BD07-B3E63EFEE9FF}"/>
                  </a:ext>
                </a:extLst>
              </p:cNvPr>
              <p:cNvGrpSpPr/>
              <p:nvPr/>
            </p:nvGrpSpPr>
            <p:grpSpPr>
              <a:xfrm>
                <a:off x="11656836" y="2464609"/>
                <a:ext cx="6250164" cy="4689454"/>
                <a:chOff x="143701" y="4179251"/>
                <a:chExt cx="6250164" cy="4031356"/>
              </a:xfrm>
            </p:grpSpPr>
            <p:pic>
              <p:nvPicPr>
                <p:cNvPr id="70" name="Object 28">
                  <a:extLst>
                    <a:ext uri="{FF2B5EF4-FFF2-40B4-BE49-F238E27FC236}">
                      <a16:creationId xmlns:a16="http://schemas.microsoft.com/office/drawing/2014/main" id="{9C66AE1A-CDD4-4861-AAC3-5F3792CB07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3701" y="4179251"/>
                  <a:ext cx="6250164" cy="4031356"/>
                </a:xfrm>
                <a:prstGeom prst="rect">
                  <a:avLst/>
                </a:prstGeom>
              </p:spPr>
            </p:pic>
          </p:grpSp>
          <p:pic>
            <p:nvPicPr>
              <p:cNvPr id="71" name="Picture 5">
                <a:extLst>
                  <a:ext uri="{FF2B5EF4-FFF2-40B4-BE49-F238E27FC236}">
                    <a16:creationId xmlns:a16="http://schemas.microsoft.com/office/drawing/2014/main" id="{EC50FB1B-2BA1-48F1-AE4B-41E5528C0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49540" y="2702813"/>
                <a:ext cx="5211466" cy="375262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FBD8582-9D36-4C66-B804-189128E955EE}"/>
                </a:ext>
              </a:extLst>
            </p:cNvPr>
            <p:cNvGrpSpPr/>
            <p:nvPr/>
          </p:nvGrpSpPr>
          <p:grpSpPr>
            <a:xfrm>
              <a:off x="6216134" y="7562127"/>
              <a:ext cx="4985266" cy="1711759"/>
              <a:chOff x="6216134" y="7562127"/>
              <a:chExt cx="4985266" cy="1711759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0C6FAF-E9FA-4912-A097-9341B9BD6E5B}"/>
                  </a:ext>
                </a:extLst>
              </p:cNvPr>
              <p:cNvSpPr txBox="1"/>
              <p:nvPr/>
            </p:nvSpPr>
            <p:spPr>
              <a:xfrm>
                <a:off x="6222858" y="7562127"/>
                <a:ext cx="312866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0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이미지 텍스트화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9EBC247-55BE-4AA3-8D51-D61650D0E7A6}"/>
                  </a:ext>
                </a:extLst>
              </p:cNvPr>
              <p:cNvSpPr txBox="1"/>
              <p:nvPr/>
            </p:nvSpPr>
            <p:spPr>
              <a:xfrm>
                <a:off x="6216134" y="8350556"/>
                <a:ext cx="498526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이미지 데이터를 텍스트 데이터로 변환</a:t>
                </a:r>
                <a:endParaRPr lang="en-US" altLang="ko-KR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약 </a:t>
                </a:r>
                <a:r>
                  <a:rPr lang="en-US" altLang="ko-KR" b="1" dirty="0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1,300</a:t>
                </a:r>
                <a:r>
                  <a:rPr lang="ko-KR" altLang="en-US" b="1" dirty="0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개의 보이스피싱 대화 내역 데이터 확보</a:t>
                </a:r>
                <a:endParaRPr lang="en-US" altLang="ko-KR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CDBC33-1C68-4D78-A9D4-F933B525D125}"/>
              </a:ext>
            </a:extLst>
          </p:cNvPr>
          <p:cNvGrpSpPr/>
          <p:nvPr/>
        </p:nvGrpSpPr>
        <p:grpSpPr>
          <a:xfrm>
            <a:off x="11838496" y="2464609"/>
            <a:ext cx="6250164" cy="6796076"/>
            <a:chOff x="11838496" y="2464609"/>
            <a:chExt cx="6250164" cy="679607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A8F0D0F-4529-4856-B479-7BD5540D2A7A}"/>
                </a:ext>
              </a:extLst>
            </p:cNvPr>
            <p:cNvGrpSpPr/>
            <p:nvPr/>
          </p:nvGrpSpPr>
          <p:grpSpPr>
            <a:xfrm>
              <a:off x="11838496" y="2464609"/>
              <a:ext cx="6250164" cy="4689454"/>
              <a:chOff x="5595794" y="2476556"/>
              <a:chExt cx="6250164" cy="4689454"/>
            </a:xfrm>
          </p:grpSpPr>
          <p:grpSp>
            <p:nvGrpSpPr>
              <p:cNvPr id="66" name="그룹 1009">
                <a:extLst>
                  <a:ext uri="{FF2B5EF4-FFF2-40B4-BE49-F238E27FC236}">
                    <a16:creationId xmlns:a16="http://schemas.microsoft.com/office/drawing/2014/main" id="{394DDC6D-3E7F-4C46-BF10-A25255042A17}"/>
                  </a:ext>
                </a:extLst>
              </p:cNvPr>
              <p:cNvGrpSpPr/>
              <p:nvPr/>
            </p:nvGrpSpPr>
            <p:grpSpPr>
              <a:xfrm>
                <a:off x="5595794" y="2476556"/>
                <a:ext cx="6250164" cy="4689454"/>
                <a:chOff x="143701" y="4179251"/>
                <a:chExt cx="6250164" cy="4031356"/>
              </a:xfrm>
            </p:grpSpPr>
            <p:pic>
              <p:nvPicPr>
                <p:cNvPr id="67" name="Object 28">
                  <a:extLst>
                    <a:ext uri="{FF2B5EF4-FFF2-40B4-BE49-F238E27FC236}">
                      <a16:creationId xmlns:a16="http://schemas.microsoft.com/office/drawing/2014/main" id="{C29109AA-60E4-4E4E-BA05-5348A096CE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3701" y="4179251"/>
                  <a:ext cx="6250164" cy="4031356"/>
                </a:xfrm>
                <a:prstGeom prst="rect">
                  <a:avLst/>
                </a:prstGeom>
              </p:spPr>
            </p:pic>
          </p:grpSp>
          <p:pic>
            <p:nvPicPr>
              <p:cNvPr id="68" name="Picture 3">
                <a:extLst>
                  <a:ext uri="{FF2B5EF4-FFF2-40B4-BE49-F238E27FC236}">
                    <a16:creationId xmlns:a16="http://schemas.microsoft.com/office/drawing/2014/main" id="{9D969219-56A6-499D-9145-B6696635A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29338" y="2770426"/>
                <a:ext cx="5104866" cy="36850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A1FC59EA-1B05-4A5C-B367-BE9248846FC2}"/>
                </a:ext>
              </a:extLst>
            </p:cNvPr>
            <p:cNvGrpSpPr/>
            <p:nvPr/>
          </p:nvGrpSpPr>
          <p:grpSpPr>
            <a:xfrm>
              <a:off x="12268200" y="7545392"/>
              <a:ext cx="4832865" cy="1715293"/>
              <a:chOff x="6448310" y="7564527"/>
              <a:chExt cx="4832865" cy="1715293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D8FF4B0-7AEE-4EA6-8990-0CDDC20D14CD}"/>
                  </a:ext>
                </a:extLst>
              </p:cNvPr>
              <p:cNvSpPr txBox="1"/>
              <p:nvPr/>
            </p:nvSpPr>
            <p:spPr>
              <a:xfrm>
                <a:off x="6521670" y="7564527"/>
                <a:ext cx="312866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000" dirty="0"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데이터 정제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BC7D5C7-8025-4650-92C4-54A753DF391A}"/>
                  </a:ext>
                </a:extLst>
              </p:cNvPr>
              <p:cNvSpPr txBox="1"/>
              <p:nvPr/>
            </p:nvSpPr>
            <p:spPr>
              <a:xfrm>
                <a:off x="6448310" y="8356490"/>
                <a:ext cx="48328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맞춤법 검사기를 통해 데이터 일관성 부여</a:t>
                </a:r>
                <a:endParaRPr lang="en-US" altLang="ko-KR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r>
                  <a:rPr lang="ko-KR" altLang="en-US" b="1" dirty="0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 </a:t>
                </a:r>
                <a:endParaRPr lang="en-US" altLang="ko-KR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b="1" dirty="0">
                    <a:solidFill>
                      <a:schemeClr val="bg1">
                        <a:lumMod val="6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데이터 일관성을 통해 분석 시 정확도 증가</a:t>
                </a:r>
                <a:endParaRPr lang="en-US" altLang="ko-KR" b="1" dirty="0">
                  <a:solidFill>
                    <a:schemeClr val="bg1">
                      <a:lumMod val="6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06D876B-3536-4917-8C3B-A0B15615E16B}"/>
              </a:ext>
            </a:extLst>
          </p:cNvPr>
          <p:cNvSpPr txBox="1"/>
          <p:nvPr/>
        </p:nvSpPr>
        <p:spPr>
          <a:xfrm>
            <a:off x="685800" y="946726"/>
            <a:ext cx="64741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수집 과정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9269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BF180EF-4B9E-443C-932F-82CA0C62DD43}"/>
              </a:ext>
            </a:extLst>
          </p:cNvPr>
          <p:cNvGrpSpPr/>
          <p:nvPr/>
        </p:nvGrpSpPr>
        <p:grpSpPr>
          <a:xfrm>
            <a:off x="2133600" y="2909229"/>
            <a:ext cx="13762589" cy="6349071"/>
            <a:chOff x="2262706" y="3213379"/>
            <a:chExt cx="13762589" cy="6349071"/>
          </a:xfrm>
        </p:grpSpPr>
        <p:pic>
          <p:nvPicPr>
            <p:cNvPr id="31" name="Picture 9">
              <a:extLst>
                <a:ext uri="{FF2B5EF4-FFF2-40B4-BE49-F238E27FC236}">
                  <a16:creationId xmlns:a16="http://schemas.microsoft.com/office/drawing/2014/main" id="{76A352C9-878A-4820-B80F-EF71E2C65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2530" y="3219325"/>
              <a:ext cx="6682765" cy="56316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E2390A9-8FF9-47DB-9391-28551C37C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2706" y="3213379"/>
              <a:ext cx="6682766" cy="563755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8577586-837F-4D90-A21A-E8670F147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2123" y="3213380"/>
              <a:ext cx="6473172" cy="56316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19E9F9-5744-4184-891E-5C6F4130BACD}"/>
                </a:ext>
              </a:extLst>
            </p:cNvPr>
            <p:cNvSpPr txBox="1"/>
            <p:nvPr/>
          </p:nvSpPr>
          <p:spPr>
            <a:xfrm>
              <a:off x="2901430" y="8982334"/>
              <a:ext cx="53810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워드 클라우드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D0A721-D700-4B0F-8554-06BE33519C8B}"/>
                </a:ext>
              </a:extLst>
            </p:cNvPr>
            <p:cNvSpPr txBox="1"/>
            <p:nvPr/>
          </p:nvSpPr>
          <p:spPr>
            <a:xfrm>
              <a:off x="10145235" y="9008452"/>
              <a:ext cx="53810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빈도 시각화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B34CA4C-CAAA-413D-901C-F89B7B855F36}"/>
              </a:ext>
            </a:extLst>
          </p:cNvPr>
          <p:cNvSpPr txBox="1"/>
          <p:nvPr/>
        </p:nvSpPr>
        <p:spPr>
          <a:xfrm>
            <a:off x="685800" y="946726"/>
            <a:ext cx="64741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텍스트 마이닝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252</Words>
  <Application>Microsoft Office PowerPoint</Application>
  <PresentationFormat>사용자 지정</PresentationFormat>
  <Paragraphs>114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Noto Sans KR Black</vt:lpstr>
      <vt:lpstr>Calibri</vt:lpstr>
      <vt:lpstr>맑은 고딕</vt:lpstr>
      <vt:lpstr>Noto Sans KR Medium</vt:lpstr>
      <vt:lpstr>?? ??</vt:lpstr>
      <vt:lpstr>Noto Sans CJK KR Regular</vt:lpstr>
      <vt:lpstr>Noto Sans KR Thin</vt:lpstr>
      <vt:lpstr>Arial</vt:lpstr>
      <vt:lpstr>Noto Sans CJK KR Black</vt:lpstr>
      <vt:lpstr>Noto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49</cp:revision>
  <dcterms:created xsi:type="dcterms:W3CDTF">2021-11-24T00:55:10Z</dcterms:created>
  <dcterms:modified xsi:type="dcterms:W3CDTF">2022-04-07T02:04:57Z</dcterms:modified>
</cp:coreProperties>
</file>